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497" r:id="rId3"/>
    <p:sldId id="499" r:id="rId4"/>
    <p:sldId id="508" r:id="rId5"/>
    <p:sldId id="501" r:id="rId6"/>
    <p:sldId id="502" r:id="rId7"/>
    <p:sldId id="503" r:id="rId8"/>
    <p:sldId id="511" r:id="rId9"/>
    <p:sldId id="510" r:id="rId10"/>
    <p:sldId id="512" r:id="rId11"/>
    <p:sldId id="513" r:id="rId12"/>
    <p:sldId id="504" r:id="rId13"/>
    <p:sldId id="505" r:id="rId14"/>
    <p:sldId id="506" r:id="rId15"/>
    <p:sldId id="507" r:id="rId16"/>
    <p:sldId id="269" r:id="rId17"/>
  </p:sldIdLst>
  <p:sldSz cx="9144000" cy="6858000" type="screen4x3"/>
  <p:notesSz cx="6761163" cy="99425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0AA"/>
    <a:srgbClr val="0066B3"/>
    <a:srgbClr val="E31E24"/>
    <a:srgbClr val="006CB4"/>
    <a:srgbClr val="E8303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437" autoAdjust="0"/>
    <p:restoredTop sz="94660"/>
  </p:normalViewPr>
  <p:slideViewPr>
    <p:cSldViewPr>
      <p:cViewPr>
        <p:scale>
          <a:sx n="100" d="100"/>
          <a:sy n="100" d="100"/>
        </p:scale>
        <p:origin x="451" y="-72"/>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29837" cy="498852"/>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29761" y="0"/>
            <a:ext cx="2929837" cy="498852"/>
          </a:xfrm>
          <a:prstGeom prst="rect">
            <a:avLst/>
          </a:prstGeom>
        </p:spPr>
        <p:txBody>
          <a:bodyPr vert="horz" lIns="91440" tIns="45720" rIns="91440" bIns="45720" rtlCol="0"/>
          <a:lstStyle>
            <a:lvl1pPr algn="r">
              <a:defRPr sz="1200"/>
            </a:lvl1pPr>
          </a:lstStyle>
          <a:p>
            <a:fld id="{42668431-CD35-4516-818D-B41B2C4843CF}" type="datetimeFigureOut">
              <a:rPr lang="en-IN" smtClean="0"/>
              <a:t>04-02-2026</a:t>
            </a:fld>
            <a:endParaRPr lang="en-IN"/>
          </a:p>
        </p:txBody>
      </p:sp>
      <p:sp>
        <p:nvSpPr>
          <p:cNvPr id="4" name="Slide Image Placeholder 3"/>
          <p:cNvSpPr>
            <a:spLocks noGrp="1" noRot="1" noChangeAspect="1"/>
          </p:cNvSpPr>
          <p:nvPr>
            <p:ph type="sldImg" idx="2"/>
          </p:nvPr>
        </p:nvSpPr>
        <p:spPr>
          <a:xfrm>
            <a:off x="1144588" y="1243013"/>
            <a:ext cx="4471987" cy="33559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76117" y="4784835"/>
            <a:ext cx="5408930" cy="391486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9443662"/>
            <a:ext cx="2929837" cy="498851"/>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29761" y="9443662"/>
            <a:ext cx="2929837" cy="498851"/>
          </a:xfrm>
          <a:prstGeom prst="rect">
            <a:avLst/>
          </a:prstGeom>
        </p:spPr>
        <p:txBody>
          <a:bodyPr vert="horz" lIns="91440" tIns="45720" rIns="91440" bIns="45720" rtlCol="0" anchor="b"/>
          <a:lstStyle>
            <a:lvl1pPr algn="r">
              <a:defRPr sz="1200"/>
            </a:lvl1pPr>
          </a:lstStyle>
          <a:p>
            <a:fld id="{DAB949B3-C4AB-4FB2-8B24-B07A558BD59F}" type="slidenum">
              <a:rPr lang="en-IN" smtClean="0"/>
              <a:t>‹#›</a:t>
            </a:fld>
            <a:endParaRPr lang="en-IN"/>
          </a:p>
        </p:txBody>
      </p:sp>
    </p:spTree>
    <p:extLst>
      <p:ext uri="{BB962C8B-B14F-4D97-AF65-F5344CB8AC3E}">
        <p14:creationId xmlns:p14="http://schemas.microsoft.com/office/powerpoint/2010/main" val="26765345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 Courses replaced with New Programmes</a:t>
            </a:r>
            <a:endParaRPr lang="en-IN" dirty="0"/>
          </a:p>
        </p:txBody>
      </p:sp>
      <p:sp>
        <p:nvSpPr>
          <p:cNvPr id="4" name="Slide Number Placeholder 3"/>
          <p:cNvSpPr>
            <a:spLocks noGrp="1"/>
          </p:cNvSpPr>
          <p:nvPr>
            <p:ph type="sldNum" sz="quarter" idx="5"/>
          </p:nvPr>
        </p:nvSpPr>
        <p:spPr/>
        <p:txBody>
          <a:bodyPr/>
          <a:lstStyle/>
          <a:p>
            <a:fld id="{DAB949B3-C4AB-4FB2-8B24-B07A558BD59F}" type="slidenum">
              <a:rPr lang="en-IN" smtClean="0"/>
              <a:t>2</a:t>
            </a:fld>
            <a:endParaRPr lang="en-IN"/>
          </a:p>
        </p:txBody>
      </p:sp>
    </p:spTree>
    <p:extLst>
      <p:ext uri="{BB962C8B-B14F-4D97-AF65-F5344CB8AC3E}">
        <p14:creationId xmlns:p14="http://schemas.microsoft.com/office/powerpoint/2010/main" val="36356005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 Courses replaced with New Programmes</a:t>
            </a:r>
            <a:endParaRPr lang="en-IN" dirty="0"/>
          </a:p>
        </p:txBody>
      </p:sp>
      <p:sp>
        <p:nvSpPr>
          <p:cNvPr id="4" name="Slide Number Placeholder 3"/>
          <p:cNvSpPr>
            <a:spLocks noGrp="1"/>
          </p:cNvSpPr>
          <p:nvPr>
            <p:ph type="sldNum" sz="quarter" idx="5"/>
          </p:nvPr>
        </p:nvSpPr>
        <p:spPr/>
        <p:txBody>
          <a:bodyPr/>
          <a:lstStyle/>
          <a:p>
            <a:fld id="{DAB949B3-C4AB-4FB2-8B24-B07A558BD59F}" type="slidenum">
              <a:rPr lang="en-IN" smtClean="0"/>
              <a:t>13</a:t>
            </a:fld>
            <a:endParaRPr lang="en-IN"/>
          </a:p>
        </p:txBody>
      </p:sp>
    </p:spTree>
    <p:extLst>
      <p:ext uri="{BB962C8B-B14F-4D97-AF65-F5344CB8AC3E}">
        <p14:creationId xmlns:p14="http://schemas.microsoft.com/office/powerpoint/2010/main" val="42715464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 Courses replaced with New Programmes</a:t>
            </a:r>
            <a:endParaRPr lang="en-IN" dirty="0"/>
          </a:p>
        </p:txBody>
      </p:sp>
      <p:sp>
        <p:nvSpPr>
          <p:cNvPr id="4" name="Slide Number Placeholder 3"/>
          <p:cNvSpPr>
            <a:spLocks noGrp="1"/>
          </p:cNvSpPr>
          <p:nvPr>
            <p:ph type="sldNum" sz="quarter" idx="5"/>
          </p:nvPr>
        </p:nvSpPr>
        <p:spPr/>
        <p:txBody>
          <a:bodyPr/>
          <a:lstStyle/>
          <a:p>
            <a:fld id="{DAB949B3-C4AB-4FB2-8B24-B07A558BD59F}" type="slidenum">
              <a:rPr lang="en-IN" smtClean="0"/>
              <a:t>14</a:t>
            </a:fld>
            <a:endParaRPr lang="en-IN"/>
          </a:p>
        </p:txBody>
      </p:sp>
    </p:spTree>
    <p:extLst>
      <p:ext uri="{BB962C8B-B14F-4D97-AF65-F5344CB8AC3E}">
        <p14:creationId xmlns:p14="http://schemas.microsoft.com/office/powerpoint/2010/main" val="4183691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EA6B61-674B-0ABF-F5C3-A72BF2845D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22FBED0-DE41-A040-921A-D95B51852C4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BB3F754-664A-ECDE-8199-65800D976329}"/>
              </a:ext>
            </a:extLst>
          </p:cNvPr>
          <p:cNvSpPr>
            <a:spLocks noGrp="1"/>
          </p:cNvSpPr>
          <p:nvPr>
            <p:ph type="body" idx="1"/>
          </p:nvPr>
        </p:nvSpPr>
        <p:spPr/>
        <p:txBody>
          <a:bodyPr/>
          <a:lstStyle/>
          <a:p>
            <a:r>
              <a:rPr lang="en-US" dirty="0"/>
              <a:t>New Courses replaced with New Programmes</a:t>
            </a:r>
            <a:endParaRPr lang="en-IN" dirty="0"/>
          </a:p>
        </p:txBody>
      </p:sp>
      <p:sp>
        <p:nvSpPr>
          <p:cNvPr id="4" name="Slide Number Placeholder 3">
            <a:extLst>
              <a:ext uri="{FF2B5EF4-FFF2-40B4-BE49-F238E27FC236}">
                <a16:creationId xmlns:a16="http://schemas.microsoft.com/office/drawing/2014/main" id="{BCAF3E54-5ADF-52CC-11B5-B7F7837DEE42}"/>
              </a:ext>
            </a:extLst>
          </p:cNvPr>
          <p:cNvSpPr>
            <a:spLocks noGrp="1"/>
          </p:cNvSpPr>
          <p:nvPr>
            <p:ph type="sldNum" sz="quarter" idx="5"/>
          </p:nvPr>
        </p:nvSpPr>
        <p:spPr/>
        <p:txBody>
          <a:bodyPr/>
          <a:lstStyle/>
          <a:p>
            <a:fld id="{DAB949B3-C4AB-4FB2-8B24-B07A558BD59F}" type="slidenum">
              <a:rPr lang="en-IN" smtClean="0"/>
              <a:t>15</a:t>
            </a:fld>
            <a:endParaRPr lang="en-IN"/>
          </a:p>
        </p:txBody>
      </p:sp>
    </p:spTree>
    <p:extLst>
      <p:ext uri="{BB962C8B-B14F-4D97-AF65-F5344CB8AC3E}">
        <p14:creationId xmlns:p14="http://schemas.microsoft.com/office/powerpoint/2010/main" val="32771296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 Courses replaced with New Programmes</a:t>
            </a:r>
            <a:endParaRPr lang="en-IN" dirty="0"/>
          </a:p>
        </p:txBody>
      </p:sp>
      <p:sp>
        <p:nvSpPr>
          <p:cNvPr id="4" name="Slide Number Placeholder 3"/>
          <p:cNvSpPr>
            <a:spLocks noGrp="1"/>
          </p:cNvSpPr>
          <p:nvPr>
            <p:ph type="sldNum" sz="quarter" idx="5"/>
          </p:nvPr>
        </p:nvSpPr>
        <p:spPr/>
        <p:txBody>
          <a:bodyPr/>
          <a:lstStyle/>
          <a:p>
            <a:fld id="{DAB949B3-C4AB-4FB2-8B24-B07A558BD59F}" type="slidenum">
              <a:rPr lang="en-IN" smtClean="0"/>
              <a:t>3</a:t>
            </a:fld>
            <a:endParaRPr lang="en-IN"/>
          </a:p>
        </p:txBody>
      </p:sp>
    </p:spTree>
    <p:extLst>
      <p:ext uri="{BB962C8B-B14F-4D97-AF65-F5344CB8AC3E}">
        <p14:creationId xmlns:p14="http://schemas.microsoft.com/office/powerpoint/2010/main" val="35466966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B02D7D-A1A4-6CEF-C47D-00E2CFDBC6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8626E4-6F2C-C93B-BDFF-69A2479C277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7EA4985-39E0-32BE-276D-49F7AD64169B}"/>
              </a:ext>
            </a:extLst>
          </p:cNvPr>
          <p:cNvSpPr>
            <a:spLocks noGrp="1"/>
          </p:cNvSpPr>
          <p:nvPr>
            <p:ph type="body" idx="1"/>
          </p:nvPr>
        </p:nvSpPr>
        <p:spPr/>
        <p:txBody>
          <a:bodyPr/>
          <a:lstStyle/>
          <a:p>
            <a:r>
              <a:rPr lang="en-US" dirty="0"/>
              <a:t>New Courses replaced with New Programmes</a:t>
            </a:r>
            <a:endParaRPr lang="en-IN" dirty="0"/>
          </a:p>
        </p:txBody>
      </p:sp>
      <p:sp>
        <p:nvSpPr>
          <p:cNvPr id="4" name="Slide Number Placeholder 3">
            <a:extLst>
              <a:ext uri="{FF2B5EF4-FFF2-40B4-BE49-F238E27FC236}">
                <a16:creationId xmlns:a16="http://schemas.microsoft.com/office/drawing/2014/main" id="{ACE5F931-31A2-9D8D-235D-012463A60CB4}"/>
              </a:ext>
            </a:extLst>
          </p:cNvPr>
          <p:cNvSpPr>
            <a:spLocks noGrp="1"/>
          </p:cNvSpPr>
          <p:nvPr>
            <p:ph type="sldNum" sz="quarter" idx="5"/>
          </p:nvPr>
        </p:nvSpPr>
        <p:spPr/>
        <p:txBody>
          <a:bodyPr/>
          <a:lstStyle/>
          <a:p>
            <a:fld id="{DAB949B3-C4AB-4FB2-8B24-B07A558BD59F}" type="slidenum">
              <a:rPr lang="en-IN" smtClean="0"/>
              <a:t>4</a:t>
            </a:fld>
            <a:endParaRPr lang="en-IN"/>
          </a:p>
        </p:txBody>
      </p:sp>
    </p:spTree>
    <p:extLst>
      <p:ext uri="{BB962C8B-B14F-4D97-AF65-F5344CB8AC3E}">
        <p14:creationId xmlns:p14="http://schemas.microsoft.com/office/powerpoint/2010/main" val="28420343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 Courses replaced with New Programmes</a:t>
            </a:r>
            <a:endParaRPr lang="en-IN" dirty="0"/>
          </a:p>
        </p:txBody>
      </p:sp>
      <p:sp>
        <p:nvSpPr>
          <p:cNvPr id="4" name="Slide Number Placeholder 3"/>
          <p:cNvSpPr>
            <a:spLocks noGrp="1"/>
          </p:cNvSpPr>
          <p:nvPr>
            <p:ph type="sldNum" sz="quarter" idx="5"/>
          </p:nvPr>
        </p:nvSpPr>
        <p:spPr/>
        <p:txBody>
          <a:bodyPr/>
          <a:lstStyle/>
          <a:p>
            <a:fld id="{DAB949B3-C4AB-4FB2-8B24-B07A558BD59F}" type="slidenum">
              <a:rPr lang="en-IN" smtClean="0"/>
              <a:t>5</a:t>
            </a:fld>
            <a:endParaRPr lang="en-IN"/>
          </a:p>
        </p:txBody>
      </p:sp>
    </p:spTree>
    <p:extLst>
      <p:ext uri="{BB962C8B-B14F-4D97-AF65-F5344CB8AC3E}">
        <p14:creationId xmlns:p14="http://schemas.microsoft.com/office/powerpoint/2010/main" val="3160893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 Courses replaced with New Programmes</a:t>
            </a:r>
            <a:endParaRPr lang="en-IN" dirty="0"/>
          </a:p>
        </p:txBody>
      </p:sp>
      <p:sp>
        <p:nvSpPr>
          <p:cNvPr id="4" name="Slide Number Placeholder 3"/>
          <p:cNvSpPr>
            <a:spLocks noGrp="1"/>
          </p:cNvSpPr>
          <p:nvPr>
            <p:ph type="sldNum" sz="quarter" idx="5"/>
          </p:nvPr>
        </p:nvSpPr>
        <p:spPr/>
        <p:txBody>
          <a:bodyPr/>
          <a:lstStyle/>
          <a:p>
            <a:fld id="{DAB949B3-C4AB-4FB2-8B24-B07A558BD59F}" type="slidenum">
              <a:rPr lang="en-IN" smtClean="0"/>
              <a:t>6</a:t>
            </a:fld>
            <a:endParaRPr lang="en-IN"/>
          </a:p>
        </p:txBody>
      </p:sp>
    </p:spTree>
    <p:extLst>
      <p:ext uri="{BB962C8B-B14F-4D97-AF65-F5344CB8AC3E}">
        <p14:creationId xmlns:p14="http://schemas.microsoft.com/office/powerpoint/2010/main" val="16237544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 Courses replaced with New Programmes</a:t>
            </a:r>
            <a:endParaRPr lang="en-IN" dirty="0"/>
          </a:p>
        </p:txBody>
      </p:sp>
      <p:sp>
        <p:nvSpPr>
          <p:cNvPr id="4" name="Slide Number Placeholder 3"/>
          <p:cNvSpPr>
            <a:spLocks noGrp="1"/>
          </p:cNvSpPr>
          <p:nvPr>
            <p:ph type="sldNum" sz="quarter" idx="5"/>
          </p:nvPr>
        </p:nvSpPr>
        <p:spPr/>
        <p:txBody>
          <a:bodyPr/>
          <a:lstStyle/>
          <a:p>
            <a:fld id="{DAB949B3-C4AB-4FB2-8B24-B07A558BD59F}" type="slidenum">
              <a:rPr lang="en-IN" smtClean="0"/>
              <a:t>7</a:t>
            </a:fld>
            <a:endParaRPr lang="en-IN"/>
          </a:p>
        </p:txBody>
      </p:sp>
    </p:spTree>
    <p:extLst>
      <p:ext uri="{BB962C8B-B14F-4D97-AF65-F5344CB8AC3E}">
        <p14:creationId xmlns:p14="http://schemas.microsoft.com/office/powerpoint/2010/main" val="14696401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5E22B1-8CEF-CA9F-10F7-75E4AA97C79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581A6CB-D3B7-8B27-E0C7-A6B3F2E1407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C4B9D5A-512C-686D-FDCD-859864DA4B91}"/>
              </a:ext>
            </a:extLst>
          </p:cNvPr>
          <p:cNvSpPr>
            <a:spLocks noGrp="1"/>
          </p:cNvSpPr>
          <p:nvPr>
            <p:ph type="body" idx="1"/>
          </p:nvPr>
        </p:nvSpPr>
        <p:spPr/>
        <p:txBody>
          <a:bodyPr/>
          <a:lstStyle/>
          <a:p>
            <a:r>
              <a:rPr lang="en-US" dirty="0"/>
              <a:t>New Courses replaced with New Programmes</a:t>
            </a:r>
            <a:endParaRPr lang="en-IN" dirty="0"/>
          </a:p>
        </p:txBody>
      </p:sp>
      <p:sp>
        <p:nvSpPr>
          <p:cNvPr id="4" name="Slide Number Placeholder 3">
            <a:extLst>
              <a:ext uri="{FF2B5EF4-FFF2-40B4-BE49-F238E27FC236}">
                <a16:creationId xmlns:a16="http://schemas.microsoft.com/office/drawing/2014/main" id="{8DD5A0EF-96FD-83DF-E768-3FFAB417ACB3}"/>
              </a:ext>
            </a:extLst>
          </p:cNvPr>
          <p:cNvSpPr>
            <a:spLocks noGrp="1"/>
          </p:cNvSpPr>
          <p:nvPr>
            <p:ph type="sldNum" sz="quarter" idx="5"/>
          </p:nvPr>
        </p:nvSpPr>
        <p:spPr/>
        <p:txBody>
          <a:bodyPr/>
          <a:lstStyle/>
          <a:p>
            <a:fld id="{DAB949B3-C4AB-4FB2-8B24-B07A558BD59F}" type="slidenum">
              <a:rPr lang="en-IN" smtClean="0"/>
              <a:t>10</a:t>
            </a:fld>
            <a:endParaRPr lang="en-IN"/>
          </a:p>
        </p:txBody>
      </p:sp>
    </p:spTree>
    <p:extLst>
      <p:ext uri="{BB962C8B-B14F-4D97-AF65-F5344CB8AC3E}">
        <p14:creationId xmlns:p14="http://schemas.microsoft.com/office/powerpoint/2010/main" val="31978315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01E0B6-B7C4-B99E-8F82-D5BE390439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856CBCC-18EB-D9AA-1AA4-8DF7B26345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4AA16A-1641-2CA4-9278-32069163A1CB}"/>
              </a:ext>
            </a:extLst>
          </p:cNvPr>
          <p:cNvSpPr>
            <a:spLocks noGrp="1"/>
          </p:cNvSpPr>
          <p:nvPr>
            <p:ph type="body" idx="1"/>
          </p:nvPr>
        </p:nvSpPr>
        <p:spPr/>
        <p:txBody>
          <a:bodyPr/>
          <a:lstStyle/>
          <a:p>
            <a:r>
              <a:rPr lang="en-US" dirty="0"/>
              <a:t>New Courses replaced with New Programmes</a:t>
            </a:r>
            <a:endParaRPr lang="en-IN" dirty="0"/>
          </a:p>
        </p:txBody>
      </p:sp>
      <p:sp>
        <p:nvSpPr>
          <p:cNvPr id="4" name="Slide Number Placeholder 3">
            <a:extLst>
              <a:ext uri="{FF2B5EF4-FFF2-40B4-BE49-F238E27FC236}">
                <a16:creationId xmlns:a16="http://schemas.microsoft.com/office/drawing/2014/main" id="{6C139D56-9A2C-DEDB-E5F1-3E7E333A68C8}"/>
              </a:ext>
            </a:extLst>
          </p:cNvPr>
          <p:cNvSpPr>
            <a:spLocks noGrp="1"/>
          </p:cNvSpPr>
          <p:nvPr>
            <p:ph type="sldNum" sz="quarter" idx="5"/>
          </p:nvPr>
        </p:nvSpPr>
        <p:spPr/>
        <p:txBody>
          <a:bodyPr/>
          <a:lstStyle/>
          <a:p>
            <a:fld id="{DAB949B3-C4AB-4FB2-8B24-B07A558BD59F}" type="slidenum">
              <a:rPr lang="en-IN" smtClean="0"/>
              <a:t>11</a:t>
            </a:fld>
            <a:endParaRPr lang="en-IN"/>
          </a:p>
        </p:txBody>
      </p:sp>
    </p:spTree>
    <p:extLst>
      <p:ext uri="{BB962C8B-B14F-4D97-AF65-F5344CB8AC3E}">
        <p14:creationId xmlns:p14="http://schemas.microsoft.com/office/powerpoint/2010/main" val="37087796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 Courses replaced with New Programmes</a:t>
            </a:r>
            <a:endParaRPr lang="en-IN" dirty="0"/>
          </a:p>
        </p:txBody>
      </p:sp>
      <p:sp>
        <p:nvSpPr>
          <p:cNvPr id="4" name="Slide Number Placeholder 3"/>
          <p:cNvSpPr>
            <a:spLocks noGrp="1"/>
          </p:cNvSpPr>
          <p:nvPr>
            <p:ph type="sldNum" sz="quarter" idx="5"/>
          </p:nvPr>
        </p:nvSpPr>
        <p:spPr/>
        <p:txBody>
          <a:bodyPr/>
          <a:lstStyle/>
          <a:p>
            <a:fld id="{DAB949B3-C4AB-4FB2-8B24-B07A558BD59F}" type="slidenum">
              <a:rPr lang="en-IN" smtClean="0"/>
              <a:t>12</a:t>
            </a:fld>
            <a:endParaRPr lang="en-IN"/>
          </a:p>
        </p:txBody>
      </p:sp>
    </p:spTree>
    <p:extLst>
      <p:ext uri="{BB962C8B-B14F-4D97-AF65-F5344CB8AC3E}">
        <p14:creationId xmlns:p14="http://schemas.microsoft.com/office/powerpoint/2010/main" val="36360504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F4AA89A1-F17A-4D3D-AC08-D16056C16514}" type="datetimeFigureOut">
              <a:rPr lang="en-IN" smtClean="0"/>
              <a:t>04-02-2026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21C46D-3F04-4F73-BF36-E6D9DA5AE143}" type="slidenum">
              <a:rPr lang="en-IN" smtClean="0"/>
              <a:t>‹#›</a:t>
            </a:fld>
            <a:endParaRPr lang="en-IN"/>
          </a:p>
        </p:txBody>
      </p:sp>
    </p:spTree>
    <p:extLst>
      <p:ext uri="{BB962C8B-B14F-4D97-AF65-F5344CB8AC3E}">
        <p14:creationId xmlns:p14="http://schemas.microsoft.com/office/powerpoint/2010/main" val="19716174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F4AA89A1-F17A-4D3D-AC08-D16056C16514}" type="datetimeFigureOut">
              <a:rPr lang="en-IN" smtClean="0"/>
              <a:t>04-02-2026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21C46D-3F04-4F73-BF36-E6D9DA5AE143}" type="slidenum">
              <a:rPr lang="en-IN" smtClean="0"/>
              <a:t>‹#›</a:t>
            </a:fld>
            <a:endParaRPr lang="en-IN"/>
          </a:p>
        </p:txBody>
      </p:sp>
    </p:spTree>
    <p:extLst>
      <p:ext uri="{BB962C8B-B14F-4D97-AF65-F5344CB8AC3E}">
        <p14:creationId xmlns:p14="http://schemas.microsoft.com/office/powerpoint/2010/main" val="3627557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F4AA89A1-F17A-4D3D-AC08-D16056C16514}" type="datetimeFigureOut">
              <a:rPr lang="en-IN" smtClean="0"/>
              <a:t>04-02-2026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21C46D-3F04-4F73-BF36-E6D9DA5AE143}" type="slidenum">
              <a:rPr lang="en-IN" smtClean="0"/>
              <a:t>‹#›</a:t>
            </a:fld>
            <a:endParaRPr lang="en-IN"/>
          </a:p>
        </p:txBody>
      </p:sp>
    </p:spTree>
    <p:extLst>
      <p:ext uri="{BB962C8B-B14F-4D97-AF65-F5344CB8AC3E}">
        <p14:creationId xmlns:p14="http://schemas.microsoft.com/office/powerpoint/2010/main" val="1795389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F4AA89A1-F17A-4D3D-AC08-D16056C16514}" type="datetimeFigureOut">
              <a:rPr lang="en-IN" smtClean="0"/>
              <a:t>04-02-2026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21C46D-3F04-4F73-BF36-E6D9DA5AE143}" type="slidenum">
              <a:rPr lang="en-IN" smtClean="0"/>
              <a:t>‹#›</a:t>
            </a:fld>
            <a:endParaRPr lang="en-IN"/>
          </a:p>
        </p:txBody>
      </p:sp>
    </p:spTree>
    <p:extLst>
      <p:ext uri="{BB962C8B-B14F-4D97-AF65-F5344CB8AC3E}">
        <p14:creationId xmlns:p14="http://schemas.microsoft.com/office/powerpoint/2010/main" val="16711951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AA89A1-F17A-4D3D-AC08-D16056C16514}" type="datetimeFigureOut">
              <a:rPr lang="en-IN" smtClean="0"/>
              <a:t>04-02-2026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21C46D-3F04-4F73-BF36-E6D9DA5AE143}" type="slidenum">
              <a:rPr lang="en-IN" smtClean="0"/>
              <a:t>‹#›</a:t>
            </a:fld>
            <a:endParaRPr lang="en-IN"/>
          </a:p>
        </p:txBody>
      </p:sp>
    </p:spTree>
    <p:extLst>
      <p:ext uri="{BB962C8B-B14F-4D97-AF65-F5344CB8AC3E}">
        <p14:creationId xmlns:p14="http://schemas.microsoft.com/office/powerpoint/2010/main" val="40507170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F4AA89A1-F17A-4D3D-AC08-D16056C16514}" type="datetimeFigureOut">
              <a:rPr lang="en-IN" smtClean="0"/>
              <a:t>04-02-2026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421C46D-3F04-4F73-BF36-E6D9DA5AE143}" type="slidenum">
              <a:rPr lang="en-IN" smtClean="0"/>
              <a:t>‹#›</a:t>
            </a:fld>
            <a:endParaRPr lang="en-IN"/>
          </a:p>
        </p:txBody>
      </p:sp>
    </p:spTree>
    <p:extLst>
      <p:ext uri="{BB962C8B-B14F-4D97-AF65-F5344CB8AC3E}">
        <p14:creationId xmlns:p14="http://schemas.microsoft.com/office/powerpoint/2010/main" val="40911858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F4AA89A1-F17A-4D3D-AC08-D16056C16514}" type="datetimeFigureOut">
              <a:rPr lang="en-IN" smtClean="0"/>
              <a:t>04-02-2026</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421C46D-3F04-4F73-BF36-E6D9DA5AE143}" type="slidenum">
              <a:rPr lang="en-IN" smtClean="0"/>
              <a:t>‹#›</a:t>
            </a:fld>
            <a:endParaRPr lang="en-IN"/>
          </a:p>
        </p:txBody>
      </p:sp>
    </p:spTree>
    <p:extLst>
      <p:ext uri="{BB962C8B-B14F-4D97-AF65-F5344CB8AC3E}">
        <p14:creationId xmlns:p14="http://schemas.microsoft.com/office/powerpoint/2010/main" val="24613015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F4AA89A1-F17A-4D3D-AC08-D16056C16514}" type="datetimeFigureOut">
              <a:rPr lang="en-IN" smtClean="0"/>
              <a:t>04-02-2026</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421C46D-3F04-4F73-BF36-E6D9DA5AE143}" type="slidenum">
              <a:rPr lang="en-IN" smtClean="0"/>
              <a:t>‹#›</a:t>
            </a:fld>
            <a:endParaRPr lang="en-IN"/>
          </a:p>
        </p:txBody>
      </p:sp>
    </p:spTree>
    <p:extLst>
      <p:ext uri="{BB962C8B-B14F-4D97-AF65-F5344CB8AC3E}">
        <p14:creationId xmlns:p14="http://schemas.microsoft.com/office/powerpoint/2010/main" val="17852406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AA89A1-F17A-4D3D-AC08-D16056C16514}" type="datetimeFigureOut">
              <a:rPr lang="en-IN" smtClean="0"/>
              <a:t>04-02-2026</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421C46D-3F04-4F73-BF36-E6D9DA5AE143}" type="slidenum">
              <a:rPr lang="en-IN" smtClean="0"/>
              <a:t>‹#›</a:t>
            </a:fld>
            <a:endParaRPr lang="en-IN"/>
          </a:p>
        </p:txBody>
      </p:sp>
    </p:spTree>
    <p:extLst>
      <p:ext uri="{BB962C8B-B14F-4D97-AF65-F5344CB8AC3E}">
        <p14:creationId xmlns:p14="http://schemas.microsoft.com/office/powerpoint/2010/main" val="27517875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4AA89A1-F17A-4D3D-AC08-D16056C16514}" type="datetimeFigureOut">
              <a:rPr lang="en-IN" smtClean="0"/>
              <a:t>04-02-2026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421C46D-3F04-4F73-BF36-E6D9DA5AE143}" type="slidenum">
              <a:rPr lang="en-IN" smtClean="0"/>
              <a:t>‹#›</a:t>
            </a:fld>
            <a:endParaRPr lang="en-IN"/>
          </a:p>
        </p:txBody>
      </p:sp>
    </p:spTree>
    <p:extLst>
      <p:ext uri="{BB962C8B-B14F-4D97-AF65-F5344CB8AC3E}">
        <p14:creationId xmlns:p14="http://schemas.microsoft.com/office/powerpoint/2010/main" val="19296799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4AA89A1-F17A-4D3D-AC08-D16056C16514}" type="datetimeFigureOut">
              <a:rPr lang="en-IN" smtClean="0"/>
              <a:t>04-02-2026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421C46D-3F04-4F73-BF36-E6D9DA5AE143}" type="slidenum">
              <a:rPr lang="en-IN" smtClean="0"/>
              <a:t>‹#›</a:t>
            </a:fld>
            <a:endParaRPr lang="en-IN"/>
          </a:p>
        </p:txBody>
      </p:sp>
    </p:spTree>
    <p:extLst>
      <p:ext uri="{BB962C8B-B14F-4D97-AF65-F5344CB8AC3E}">
        <p14:creationId xmlns:p14="http://schemas.microsoft.com/office/powerpoint/2010/main" val="36868460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AA89A1-F17A-4D3D-AC08-D16056C16514}" type="datetimeFigureOut">
              <a:rPr lang="en-IN" smtClean="0"/>
              <a:t>04-02-2026</a:t>
            </a:fld>
            <a:endParaRPr lang="en-IN"/>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21C46D-3F04-4F73-BF36-E6D9DA5AE143}" type="slidenum">
              <a:rPr lang="en-IN" smtClean="0"/>
              <a:t>‹#›</a:t>
            </a:fld>
            <a:endParaRPr lang="en-IN"/>
          </a:p>
        </p:txBody>
      </p:sp>
    </p:spTree>
    <p:extLst>
      <p:ext uri="{BB962C8B-B14F-4D97-AF65-F5344CB8AC3E}">
        <p14:creationId xmlns:p14="http://schemas.microsoft.com/office/powerpoint/2010/main" val="40687599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PT Admission Drive 2021-22-final-2_Page_01.jpg"/>
          <p:cNvPicPr>
            <a:picLocks noChangeAspect="1"/>
          </p:cNvPicPr>
          <p:nvPr/>
        </p:nvPicPr>
        <p:blipFill>
          <a:blip r:embed="rId2"/>
          <a:stretch>
            <a:fillRect/>
          </a:stretch>
        </p:blipFill>
        <p:spPr>
          <a:xfrm>
            <a:off x="0" y="0"/>
            <a:ext cx="9144000" cy="6850383"/>
          </a:xfrm>
          <a:prstGeom prst="rect">
            <a:avLst/>
          </a:prstGeom>
        </p:spPr>
      </p:pic>
    </p:spTree>
  </p:cSld>
  <p:clrMapOvr>
    <a:masterClrMapping/>
  </p:clrMapOvr>
  <p:transition>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78041D-7D0A-8EE2-1D1F-320456EC46C1}"/>
            </a:ext>
          </a:extLst>
        </p:cNvPr>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54886B-AE58-7F7F-1351-017E9FC0D7DF}"/>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 y="0"/>
            <a:ext cx="9180512" cy="6885384"/>
          </a:xfrm>
        </p:spPr>
      </p:pic>
      <p:cxnSp>
        <p:nvCxnSpPr>
          <p:cNvPr id="7" name="Straight Connector 6">
            <a:extLst>
              <a:ext uri="{FF2B5EF4-FFF2-40B4-BE49-F238E27FC236}">
                <a16:creationId xmlns:a16="http://schemas.microsoft.com/office/drawing/2014/main" id="{ECBE30C8-D87B-310F-52DA-9A2EA0F6A23E}"/>
              </a:ext>
            </a:extLst>
          </p:cNvPr>
          <p:cNvCxnSpPr/>
          <p:nvPr/>
        </p:nvCxnSpPr>
        <p:spPr>
          <a:xfrm>
            <a:off x="0" y="1061448"/>
            <a:ext cx="9180513" cy="0"/>
          </a:xfrm>
          <a:prstGeom prst="line">
            <a:avLst/>
          </a:prstGeom>
          <a:ln w="25400">
            <a:solidFill>
              <a:srgbClr val="0060AA"/>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3694C3E7-5517-D6A5-EC58-45E67DA3D01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008" y="6309320"/>
            <a:ext cx="2411760" cy="346691"/>
          </a:xfrm>
          <a:prstGeom prst="rect">
            <a:avLst/>
          </a:prstGeom>
        </p:spPr>
      </p:pic>
      <p:sp>
        <p:nvSpPr>
          <p:cNvPr id="6" name="TextBox 5">
            <a:extLst>
              <a:ext uri="{FF2B5EF4-FFF2-40B4-BE49-F238E27FC236}">
                <a16:creationId xmlns:a16="http://schemas.microsoft.com/office/drawing/2014/main" id="{D74CF665-C511-9829-1DEA-E01B116EE00F}"/>
              </a:ext>
            </a:extLst>
          </p:cNvPr>
          <p:cNvSpPr txBox="1"/>
          <p:nvPr/>
        </p:nvSpPr>
        <p:spPr>
          <a:xfrm>
            <a:off x="179512" y="1293834"/>
            <a:ext cx="8784976" cy="372794"/>
          </a:xfrm>
          <a:prstGeom prst="rect">
            <a:avLst/>
          </a:prstGeom>
          <a:noFill/>
        </p:spPr>
        <p:txBody>
          <a:bodyPr wrap="square">
            <a:spAutoFit/>
          </a:bodyPr>
          <a:lstStyle/>
          <a:p>
            <a:pPr marL="0" marR="0" algn="just" fontAlgn="base">
              <a:lnSpc>
                <a:spcPct val="107000"/>
              </a:lnSpc>
              <a:spcBef>
                <a:spcPts val="0"/>
              </a:spcBef>
              <a:spcAft>
                <a:spcPts val="0"/>
              </a:spcAft>
            </a:pPr>
            <a:r>
              <a:rPr lang="en-US" sz="1800" kern="100" dirty="0">
                <a:solidFill>
                  <a:srgbClr val="000000"/>
                </a:solidFill>
                <a:effectLst/>
                <a:latin typeface="Verdana" panose="020B0604030504040204" pitchFamily="34" charset="0"/>
                <a:ea typeface="Times New Roman" panose="02020603050405020304" pitchFamily="18" charset="0"/>
                <a:cs typeface="Times New Roman" panose="02020603050405020304" pitchFamily="18" charset="0"/>
              </a:rPr>
              <a:t> </a:t>
            </a:r>
            <a:endParaRPr lang="en-US" sz="2800" kern="100" dirty="0">
              <a:effectLst/>
              <a:latin typeface="+mj-lt"/>
              <a:ea typeface="Calibri" panose="020F0502020204030204" pitchFamily="34" charset="0"/>
              <a:cs typeface="Times New Roman" panose="02020603050405020304" pitchFamily="18" charset="0"/>
            </a:endParaRPr>
          </a:p>
        </p:txBody>
      </p:sp>
      <p:pic>
        <p:nvPicPr>
          <p:cNvPr id="11" name="Picture 10">
            <a:extLst>
              <a:ext uri="{FF2B5EF4-FFF2-40B4-BE49-F238E27FC236}">
                <a16:creationId xmlns:a16="http://schemas.microsoft.com/office/drawing/2014/main" id="{27D90DC5-7690-FA84-F088-C32E5F1C0483}"/>
              </a:ext>
            </a:extLst>
          </p:cNvPr>
          <p:cNvPicPr>
            <a:picLocks noChangeAspect="1"/>
          </p:cNvPicPr>
          <p:nvPr/>
        </p:nvPicPr>
        <p:blipFill>
          <a:blip r:embed="rId5"/>
          <a:stretch>
            <a:fillRect/>
          </a:stretch>
        </p:blipFill>
        <p:spPr>
          <a:xfrm>
            <a:off x="1" y="201989"/>
            <a:ext cx="9143998" cy="6035322"/>
          </a:xfrm>
          <a:prstGeom prst="rect">
            <a:avLst/>
          </a:prstGeom>
        </p:spPr>
      </p:pic>
    </p:spTree>
    <p:extLst>
      <p:ext uri="{BB962C8B-B14F-4D97-AF65-F5344CB8AC3E}">
        <p14:creationId xmlns:p14="http://schemas.microsoft.com/office/powerpoint/2010/main" val="9582621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4D315B-DF73-BDA6-A754-564235EFF041}"/>
            </a:ext>
          </a:extLst>
        </p:cNvPr>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A37B1116-6631-68B8-CAAF-8BAA0CB86F02}"/>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6512" y="-37029"/>
            <a:ext cx="9180512" cy="6885384"/>
          </a:xfrm>
        </p:spPr>
      </p:pic>
      <p:sp>
        <p:nvSpPr>
          <p:cNvPr id="5" name="Rectangle 1">
            <a:extLst>
              <a:ext uri="{FF2B5EF4-FFF2-40B4-BE49-F238E27FC236}">
                <a16:creationId xmlns:a16="http://schemas.microsoft.com/office/drawing/2014/main" id="{35946558-EFEA-1BFA-B2D6-123001F4180D}"/>
              </a:ext>
            </a:extLst>
          </p:cNvPr>
          <p:cNvSpPr>
            <a:spLocks noChangeArrowheads="1"/>
          </p:cNvSpPr>
          <p:nvPr/>
        </p:nvSpPr>
        <p:spPr bwMode="auto">
          <a:xfrm>
            <a:off x="103415" y="298973"/>
            <a:ext cx="4392488"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a:buSzPct val="25000"/>
            </a:pPr>
            <a:r>
              <a:rPr lang="en-US" sz="3200" b="1" kern="100" dirty="0">
                <a:effectLst/>
                <a:latin typeface="Verdana" panose="020B0604030504040204" pitchFamily="34" charset="0"/>
                <a:ea typeface="Times New Roman" panose="02020603050405020304" pitchFamily="18" charset="0"/>
                <a:cs typeface="Times New Roman" panose="02020603050405020304" pitchFamily="18" charset="0"/>
              </a:rPr>
              <a:t>Data &amp; Resources</a:t>
            </a:r>
            <a:endParaRPr lang="en-IN" sz="3200" b="1" dirty="0">
              <a:solidFill>
                <a:srgbClr val="E31E24"/>
              </a:solidFill>
              <a:cs typeface="Times New Roman" panose="02020603050405020304" pitchFamily="18" charset="0"/>
              <a:sym typeface="Arial"/>
            </a:endParaRPr>
          </a:p>
        </p:txBody>
      </p:sp>
      <p:cxnSp>
        <p:nvCxnSpPr>
          <p:cNvPr id="7" name="Straight Connector 6">
            <a:extLst>
              <a:ext uri="{FF2B5EF4-FFF2-40B4-BE49-F238E27FC236}">
                <a16:creationId xmlns:a16="http://schemas.microsoft.com/office/drawing/2014/main" id="{BD45E502-028F-C3EB-9017-9978D6EAABC8}"/>
              </a:ext>
            </a:extLst>
          </p:cNvPr>
          <p:cNvCxnSpPr/>
          <p:nvPr/>
        </p:nvCxnSpPr>
        <p:spPr>
          <a:xfrm>
            <a:off x="0" y="1061448"/>
            <a:ext cx="9180513" cy="0"/>
          </a:xfrm>
          <a:prstGeom prst="line">
            <a:avLst/>
          </a:prstGeom>
          <a:ln w="25400">
            <a:solidFill>
              <a:srgbClr val="0060AA"/>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5F1BB4F1-2719-4852-7222-63A9CD4F8E7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008" y="6309320"/>
            <a:ext cx="2411760" cy="346691"/>
          </a:xfrm>
          <a:prstGeom prst="rect">
            <a:avLst/>
          </a:prstGeom>
        </p:spPr>
      </p:pic>
      <p:sp>
        <p:nvSpPr>
          <p:cNvPr id="6" name="TextBox 5">
            <a:extLst>
              <a:ext uri="{FF2B5EF4-FFF2-40B4-BE49-F238E27FC236}">
                <a16:creationId xmlns:a16="http://schemas.microsoft.com/office/drawing/2014/main" id="{8DF426E9-4175-324D-2A70-85BE96701221}"/>
              </a:ext>
            </a:extLst>
          </p:cNvPr>
          <p:cNvSpPr txBox="1"/>
          <p:nvPr/>
        </p:nvSpPr>
        <p:spPr>
          <a:xfrm>
            <a:off x="179512" y="1293834"/>
            <a:ext cx="8784976" cy="372794"/>
          </a:xfrm>
          <a:prstGeom prst="rect">
            <a:avLst/>
          </a:prstGeom>
          <a:noFill/>
        </p:spPr>
        <p:txBody>
          <a:bodyPr wrap="square">
            <a:spAutoFit/>
          </a:bodyPr>
          <a:lstStyle/>
          <a:p>
            <a:pPr marL="0" marR="0" algn="just" fontAlgn="base">
              <a:lnSpc>
                <a:spcPct val="107000"/>
              </a:lnSpc>
              <a:spcBef>
                <a:spcPts val="0"/>
              </a:spcBef>
              <a:spcAft>
                <a:spcPts val="0"/>
              </a:spcAft>
            </a:pPr>
            <a:r>
              <a:rPr lang="en-US" sz="1800" kern="100" dirty="0">
                <a:solidFill>
                  <a:srgbClr val="000000"/>
                </a:solidFill>
                <a:effectLst/>
                <a:latin typeface="Verdana" panose="020B0604030504040204" pitchFamily="34" charset="0"/>
                <a:ea typeface="Times New Roman" panose="02020603050405020304" pitchFamily="18" charset="0"/>
                <a:cs typeface="Times New Roman" panose="02020603050405020304" pitchFamily="18" charset="0"/>
              </a:rPr>
              <a:t> </a:t>
            </a:r>
            <a:endParaRPr lang="en-US" sz="2800" kern="100" dirty="0">
              <a:effectLst/>
              <a:latin typeface="+mj-lt"/>
              <a:ea typeface="Calibri" panose="020F050202020403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B9733F25-0DD7-28E3-B754-CC0D2C51C7C6}"/>
              </a:ext>
            </a:extLst>
          </p:cNvPr>
          <p:cNvSpPr txBox="1"/>
          <p:nvPr/>
        </p:nvSpPr>
        <p:spPr>
          <a:xfrm>
            <a:off x="251520" y="1480231"/>
            <a:ext cx="7344816" cy="4616648"/>
          </a:xfrm>
          <a:prstGeom prst="rect">
            <a:avLst/>
          </a:prstGeom>
          <a:noFill/>
        </p:spPr>
        <p:txBody>
          <a:bodyPr wrap="square">
            <a:spAutoFit/>
          </a:bodyPr>
          <a:lstStyle/>
          <a:p>
            <a:r>
              <a:rPr lang="en-IN" sz="1400" dirty="0"/>
              <a:t>The proposed system relies on a combination of </a:t>
            </a:r>
            <a:r>
              <a:rPr lang="en-IN" sz="1400" b="1" dirty="0"/>
              <a:t>real-time sensor data, spatial data, and system-defined parameters</a:t>
            </a:r>
            <a:r>
              <a:rPr lang="en-IN" sz="1400" dirty="0"/>
              <a:t> to enable intelligent waste segregation, optimized collection, and sustainability analytics.</a:t>
            </a:r>
          </a:p>
          <a:p>
            <a:endParaRPr lang="en-IN" sz="1400" dirty="0"/>
          </a:p>
          <a:p>
            <a:r>
              <a:rPr lang="en-IN" sz="1400" b="1" dirty="0"/>
              <a:t>1. Real-Time IoT Data</a:t>
            </a:r>
          </a:p>
          <a:p>
            <a:r>
              <a:rPr lang="en-IN" sz="1400" dirty="0"/>
              <a:t>Data is continuously generated at the smart bin level using embedded sensors:</a:t>
            </a:r>
          </a:p>
          <a:p>
            <a:r>
              <a:rPr lang="en-IN" sz="1400" b="1" dirty="0"/>
              <a:t>Fill-Level Data:</a:t>
            </a:r>
            <a:r>
              <a:rPr lang="en-IN" sz="1400" dirty="0"/>
              <a:t> Ultrasonic sensor readings to determine bin occupancy percentage.</a:t>
            </a:r>
          </a:p>
          <a:p>
            <a:r>
              <a:rPr lang="en-IN" sz="1400" b="1" dirty="0"/>
              <a:t>Weight Data:</a:t>
            </a:r>
            <a:r>
              <a:rPr lang="en-IN" sz="1400" dirty="0"/>
              <a:t> Load cell measurements to quantify waste deposited, used for eco-credit allocation and carbon estimation.</a:t>
            </a:r>
          </a:p>
          <a:p>
            <a:r>
              <a:rPr lang="en-IN" sz="1400" b="1" dirty="0"/>
              <a:t>Waste Type Classification:</a:t>
            </a:r>
            <a:r>
              <a:rPr lang="en-IN" sz="1400" dirty="0"/>
              <a:t> Internally segregated waste categories (biodegradable, plastic, metal) identified through system logic.</a:t>
            </a:r>
          </a:p>
          <a:p>
            <a:r>
              <a:rPr lang="en-IN" sz="1400" b="1" dirty="0"/>
              <a:t>Environmental Data:</a:t>
            </a:r>
            <a:r>
              <a:rPr lang="en-IN" sz="1400" dirty="0"/>
              <a:t> Gas and temperature sensors for safety and waste condition monitoring.</a:t>
            </a:r>
          </a:p>
          <a:p>
            <a:r>
              <a:rPr lang="en-IN" sz="1400" b="1" dirty="0"/>
              <a:t>Location Data:</a:t>
            </a:r>
            <a:r>
              <a:rPr lang="en-IN" sz="1400" dirty="0"/>
              <a:t> GPS coordinates of each bin for spatial mapping and route optimization.</a:t>
            </a:r>
          </a:p>
          <a:p>
            <a:r>
              <a:rPr lang="en-IN" sz="1400" b="1" dirty="0"/>
              <a:t>User Interaction Data:</a:t>
            </a:r>
            <a:r>
              <a:rPr lang="en-IN" sz="1400" dirty="0"/>
              <a:t> QR/NFC-based user identification linked to deposited waste and earned eco-credits.</a:t>
            </a:r>
          </a:p>
          <a:p>
            <a:endParaRPr lang="en-IN" sz="1400" dirty="0"/>
          </a:p>
          <a:p>
            <a:r>
              <a:rPr lang="en-IN" sz="1400" b="1" dirty="0"/>
              <a:t>2. Spatial &amp; Geographical Data</a:t>
            </a:r>
          </a:p>
          <a:p>
            <a:r>
              <a:rPr lang="en-IN" sz="1400" b="1" dirty="0"/>
              <a:t>Latitude–Longitude Coordinates:</a:t>
            </a:r>
            <a:r>
              <a:rPr lang="en-IN" sz="1400" dirty="0"/>
              <a:t> Used to map bin locations within the city.</a:t>
            </a:r>
          </a:p>
          <a:p>
            <a:r>
              <a:rPr lang="en-IN" sz="1400" b="1" dirty="0"/>
              <a:t>Road Network &amp; Map Tiles:</a:t>
            </a:r>
            <a:r>
              <a:rPr lang="en-IN" sz="1400" dirty="0"/>
              <a:t> OpenStreetMap (OSM) data for GIS-based visualization and route plotting.</a:t>
            </a:r>
          </a:p>
          <a:p>
            <a:r>
              <a:rPr lang="en-IN" sz="1400" b="1" dirty="0"/>
              <a:t>Depot Location:</a:t>
            </a:r>
            <a:r>
              <a:rPr lang="en-IN" sz="1400" dirty="0"/>
              <a:t> Fixed reference point for waste collection vehicle routing.</a:t>
            </a:r>
          </a:p>
        </p:txBody>
      </p:sp>
    </p:spTree>
    <p:extLst>
      <p:ext uri="{BB962C8B-B14F-4D97-AF65-F5344CB8AC3E}">
        <p14:creationId xmlns:p14="http://schemas.microsoft.com/office/powerpoint/2010/main" val="6136351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 y="0"/>
            <a:ext cx="9180512" cy="6885384"/>
          </a:xfrm>
        </p:spPr>
      </p:pic>
      <p:sp>
        <p:nvSpPr>
          <p:cNvPr id="5" name="Rectangle 1"/>
          <p:cNvSpPr>
            <a:spLocks noChangeArrowheads="1"/>
          </p:cNvSpPr>
          <p:nvPr/>
        </p:nvSpPr>
        <p:spPr bwMode="auto">
          <a:xfrm>
            <a:off x="103415" y="298973"/>
            <a:ext cx="4392488"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a:buSzPct val="25000"/>
            </a:pPr>
            <a:r>
              <a:rPr lang="en-US" sz="3200" b="1" kern="100" dirty="0">
                <a:effectLst/>
                <a:latin typeface="Verdana" panose="020B0604030504040204" pitchFamily="34" charset="0"/>
                <a:ea typeface="Times New Roman" panose="02020603050405020304" pitchFamily="18" charset="0"/>
                <a:cs typeface="Times New Roman" panose="02020603050405020304" pitchFamily="18" charset="0"/>
              </a:rPr>
              <a:t>Data &amp; Resources</a:t>
            </a:r>
            <a:endParaRPr lang="en-IN" sz="3200" b="1" dirty="0">
              <a:solidFill>
                <a:srgbClr val="E31E24"/>
              </a:solidFill>
              <a:cs typeface="Times New Roman" panose="02020603050405020304" pitchFamily="18" charset="0"/>
              <a:sym typeface="Arial"/>
            </a:endParaRPr>
          </a:p>
        </p:txBody>
      </p:sp>
      <p:cxnSp>
        <p:nvCxnSpPr>
          <p:cNvPr id="7" name="Straight Connector 6"/>
          <p:cNvCxnSpPr/>
          <p:nvPr/>
        </p:nvCxnSpPr>
        <p:spPr>
          <a:xfrm>
            <a:off x="0" y="1061448"/>
            <a:ext cx="9180513" cy="0"/>
          </a:xfrm>
          <a:prstGeom prst="line">
            <a:avLst/>
          </a:prstGeom>
          <a:ln w="25400">
            <a:solidFill>
              <a:srgbClr val="0060AA"/>
            </a:solidFill>
          </a:ln>
        </p:spPr>
        <p:style>
          <a:lnRef idx="1">
            <a:schemeClr val="accent1"/>
          </a:lnRef>
          <a:fillRef idx="0">
            <a:schemeClr val="accent1"/>
          </a:fillRef>
          <a:effectRef idx="0">
            <a:schemeClr val="accent1"/>
          </a:effectRef>
          <a:fontRef idx="minor">
            <a:schemeClr val="tx1"/>
          </a:fontRef>
        </p:style>
      </p:cxnSp>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008" y="6309320"/>
            <a:ext cx="2411760" cy="346691"/>
          </a:xfrm>
          <a:prstGeom prst="rect">
            <a:avLst/>
          </a:prstGeom>
        </p:spPr>
      </p:pic>
      <p:sp>
        <p:nvSpPr>
          <p:cNvPr id="6" name="TextBox 5">
            <a:extLst>
              <a:ext uri="{FF2B5EF4-FFF2-40B4-BE49-F238E27FC236}">
                <a16:creationId xmlns:a16="http://schemas.microsoft.com/office/drawing/2014/main" id="{AE24D516-77C6-C96A-5F77-D099623448D8}"/>
              </a:ext>
            </a:extLst>
          </p:cNvPr>
          <p:cNvSpPr txBox="1"/>
          <p:nvPr/>
        </p:nvSpPr>
        <p:spPr>
          <a:xfrm>
            <a:off x="179512" y="1293834"/>
            <a:ext cx="8784976" cy="372794"/>
          </a:xfrm>
          <a:prstGeom prst="rect">
            <a:avLst/>
          </a:prstGeom>
          <a:noFill/>
        </p:spPr>
        <p:txBody>
          <a:bodyPr wrap="square">
            <a:spAutoFit/>
          </a:bodyPr>
          <a:lstStyle/>
          <a:p>
            <a:pPr marL="0" marR="0" algn="just" fontAlgn="base">
              <a:lnSpc>
                <a:spcPct val="107000"/>
              </a:lnSpc>
              <a:spcBef>
                <a:spcPts val="0"/>
              </a:spcBef>
              <a:spcAft>
                <a:spcPts val="0"/>
              </a:spcAft>
            </a:pPr>
            <a:r>
              <a:rPr lang="en-US" sz="1800" kern="100" dirty="0">
                <a:solidFill>
                  <a:srgbClr val="000000"/>
                </a:solidFill>
                <a:effectLst/>
                <a:latin typeface="Verdana" panose="020B0604030504040204" pitchFamily="34" charset="0"/>
                <a:ea typeface="Times New Roman" panose="02020603050405020304" pitchFamily="18" charset="0"/>
                <a:cs typeface="Times New Roman" panose="02020603050405020304" pitchFamily="18" charset="0"/>
              </a:rPr>
              <a:t> </a:t>
            </a:r>
            <a:endParaRPr lang="en-US" sz="2800" kern="100" dirty="0">
              <a:effectLst/>
              <a:latin typeface="+mj-lt"/>
              <a:ea typeface="Calibri" panose="020F050202020403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C67A919E-7DB1-E6B8-D950-8901A88C816D}"/>
              </a:ext>
            </a:extLst>
          </p:cNvPr>
          <p:cNvSpPr txBox="1"/>
          <p:nvPr/>
        </p:nvSpPr>
        <p:spPr>
          <a:xfrm>
            <a:off x="467544" y="883748"/>
            <a:ext cx="7344816" cy="5801588"/>
          </a:xfrm>
          <a:prstGeom prst="rect">
            <a:avLst/>
          </a:prstGeom>
          <a:noFill/>
        </p:spPr>
        <p:txBody>
          <a:bodyPr wrap="square">
            <a:spAutoFit/>
          </a:bodyPr>
          <a:lstStyle/>
          <a:p>
            <a:endParaRPr lang="en-IN" sz="1400" dirty="0"/>
          </a:p>
          <a:p>
            <a:r>
              <a:rPr lang="en-IN" sz="1300" b="1" dirty="0"/>
              <a:t>3. System-Defined Parameters &amp; Constants</a:t>
            </a:r>
          </a:p>
          <a:p>
            <a:r>
              <a:rPr lang="en-IN" sz="1300" dirty="0"/>
              <a:t>To ensure realistic simulation and analytics, the system uses predefined operational constants:</a:t>
            </a:r>
          </a:p>
          <a:p>
            <a:r>
              <a:rPr lang="en-IN" sz="1300" dirty="0"/>
              <a:t>Average garbage truck speed (urban conditions)</a:t>
            </a:r>
          </a:p>
          <a:p>
            <a:r>
              <a:rPr lang="en-IN" sz="1300" dirty="0"/>
              <a:t>Fuel consumption per </a:t>
            </a:r>
            <a:r>
              <a:rPr lang="en-IN" sz="1300" dirty="0" err="1"/>
              <a:t>kilometer</a:t>
            </a:r>
            <a:endParaRPr lang="en-IN" sz="1300" dirty="0"/>
          </a:p>
          <a:p>
            <a:r>
              <a:rPr lang="en-IN" sz="1300" dirty="0"/>
              <a:t>Time required per bin collection</a:t>
            </a:r>
          </a:p>
          <a:p>
            <a:r>
              <a:rPr lang="en-IN" sz="1300" dirty="0"/>
              <a:t>Eco-credit conversion rate (e.g., 10 grams = ₹0.10 </a:t>
            </a:r>
            <a:r>
              <a:rPr lang="en-IN" sz="1300" dirty="0" err="1"/>
              <a:t>EcoCredits</a:t>
            </a:r>
            <a:r>
              <a:rPr lang="en-IN" sz="1300" dirty="0"/>
              <a:t>)</a:t>
            </a:r>
          </a:p>
          <a:p>
            <a:r>
              <a:rPr lang="en-IN" sz="1300" dirty="0"/>
              <a:t>Carbon emission factors per unit distance and fuel usage</a:t>
            </a:r>
          </a:p>
          <a:p>
            <a:endParaRPr lang="en-IN" sz="1300" dirty="0"/>
          </a:p>
          <a:p>
            <a:r>
              <a:rPr lang="en-IN" sz="1300" b="1" dirty="0"/>
              <a:t>4. Data Processing &amp; Storage Resources</a:t>
            </a:r>
          </a:p>
          <a:p>
            <a:r>
              <a:rPr lang="en-IN" sz="1300" b="1" dirty="0"/>
              <a:t>Edge Processing:</a:t>
            </a:r>
            <a:r>
              <a:rPr lang="en-IN" sz="1300" dirty="0"/>
              <a:t> Initial data validation and sensor noise filtering at the ESP32 level.</a:t>
            </a:r>
          </a:p>
          <a:p>
            <a:r>
              <a:rPr lang="en-IN" sz="1300" b="1" dirty="0"/>
              <a:t>Cloud / Backend Storage:</a:t>
            </a:r>
            <a:r>
              <a:rPr lang="en-IN" sz="1300" dirty="0"/>
              <a:t> Structured storage of historical bin data, route logs, and user eco-credit records.</a:t>
            </a:r>
          </a:p>
          <a:p>
            <a:r>
              <a:rPr lang="en-IN" sz="1300" b="1" dirty="0"/>
              <a:t>Data Formats:</a:t>
            </a:r>
            <a:r>
              <a:rPr lang="en-IN" sz="1300" dirty="0"/>
              <a:t> JSON-based data exchange for scalability and interoperability.</a:t>
            </a:r>
            <a:br>
              <a:rPr lang="en-IN" sz="1300" dirty="0"/>
            </a:br>
            <a:endParaRPr lang="en-IN" sz="1300" dirty="0"/>
          </a:p>
          <a:p>
            <a:r>
              <a:rPr lang="en-IN" sz="1300" b="1" dirty="0"/>
              <a:t>5. Software &amp; Computational Resources</a:t>
            </a:r>
          </a:p>
          <a:p>
            <a:r>
              <a:rPr lang="en-IN" sz="1300" b="1" dirty="0"/>
              <a:t>Routing Algorithms:</a:t>
            </a:r>
            <a:r>
              <a:rPr lang="en-IN" sz="1300" dirty="0"/>
              <a:t> Threshold filtering, Haversine distance calculation, and Greedy Nearest </a:t>
            </a:r>
            <a:r>
              <a:rPr lang="en-IN" sz="1300" dirty="0" err="1"/>
              <a:t>Neighbor</a:t>
            </a:r>
            <a:r>
              <a:rPr lang="en-IN" sz="1300" dirty="0"/>
              <a:t> (TSP heuristic).</a:t>
            </a:r>
          </a:p>
          <a:p>
            <a:r>
              <a:rPr lang="en-IN" sz="1300" b="1" dirty="0"/>
              <a:t>Visualization Tools:</a:t>
            </a:r>
            <a:r>
              <a:rPr lang="en-IN" sz="1300" dirty="0"/>
              <a:t> GIS maps and dashboards for route comparison, performance metrics, and sustainability impact.</a:t>
            </a:r>
          </a:p>
          <a:p>
            <a:r>
              <a:rPr lang="en-IN" sz="1300" b="1" dirty="0"/>
              <a:t>Analytics Engine:</a:t>
            </a:r>
            <a:r>
              <a:rPr lang="en-IN" sz="1300" dirty="0"/>
              <a:t> Computes distance savings, fuel reduction, time efficiency, and carbon emission reduction.</a:t>
            </a:r>
            <a:br>
              <a:rPr lang="en-IN" sz="1300" dirty="0"/>
            </a:br>
            <a:endParaRPr lang="en-IN" sz="1300" dirty="0"/>
          </a:p>
          <a:p>
            <a:r>
              <a:rPr lang="en-IN" sz="1300" b="1" dirty="0"/>
              <a:t>6. External Resources &amp; Standards</a:t>
            </a:r>
          </a:p>
          <a:p>
            <a:r>
              <a:rPr lang="en-IN" sz="1300" dirty="0"/>
              <a:t>Open-source mapping platforms (OpenStreetMap)</a:t>
            </a:r>
          </a:p>
          <a:p>
            <a:r>
              <a:rPr lang="en-IN" sz="1300" dirty="0"/>
              <a:t>Smart City and waste management benchmarks</a:t>
            </a:r>
          </a:p>
          <a:p>
            <a:r>
              <a:rPr lang="en-IN" sz="1300" dirty="0"/>
              <a:t>Standard carbon emission coefficients for transportation</a:t>
            </a:r>
          </a:p>
          <a:p>
            <a:endParaRPr lang="en-IN" sz="1400" dirty="0"/>
          </a:p>
          <a:p>
            <a:endParaRPr lang="en-IN" b="1" dirty="0"/>
          </a:p>
        </p:txBody>
      </p:sp>
    </p:spTree>
    <p:extLst>
      <p:ext uri="{BB962C8B-B14F-4D97-AF65-F5344CB8AC3E}">
        <p14:creationId xmlns:p14="http://schemas.microsoft.com/office/powerpoint/2010/main" val="34490688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6512" y="0"/>
            <a:ext cx="9180512" cy="6885384"/>
          </a:xfrm>
        </p:spPr>
      </p:pic>
      <p:sp>
        <p:nvSpPr>
          <p:cNvPr id="5" name="Rectangle 1"/>
          <p:cNvSpPr>
            <a:spLocks noChangeArrowheads="1"/>
          </p:cNvSpPr>
          <p:nvPr/>
        </p:nvSpPr>
        <p:spPr bwMode="auto">
          <a:xfrm>
            <a:off x="103415" y="298973"/>
            <a:ext cx="4392488"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a:buSzPct val="25000"/>
            </a:pPr>
            <a:r>
              <a:rPr lang="en-US" sz="3200" b="1" kern="100" dirty="0">
                <a:effectLst/>
                <a:latin typeface="Verdana" panose="020B0604030504040204" pitchFamily="34" charset="0"/>
                <a:ea typeface="Times New Roman" panose="02020603050405020304" pitchFamily="18" charset="0"/>
                <a:cs typeface="Times New Roman" panose="02020603050405020304" pitchFamily="18" charset="0"/>
              </a:rPr>
              <a:t>Methodology</a:t>
            </a:r>
            <a:endParaRPr lang="en-IN" sz="3200" b="1" dirty="0">
              <a:solidFill>
                <a:srgbClr val="E31E24"/>
              </a:solidFill>
              <a:cs typeface="Times New Roman" panose="02020603050405020304" pitchFamily="18" charset="0"/>
              <a:sym typeface="Arial"/>
            </a:endParaRPr>
          </a:p>
        </p:txBody>
      </p:sp>
      <p:cxnSp>
        <p:nvCxnSpPr>
          <p:cNvPr id="7" name="Straight Connector 6"/>
          <p:cNvCxnSpPr/>
          <p:nvPr/>
        </p:nvCxnSpPr>
        <p:spPr>
          <a:xfrm>
            <a:off x="0" y="1061448"/>
            <a:ext cx="9180513" cy="0"/>
          </a:xfrm>
          <a:prstGeom prst="line">
            <a:avLst/>
          </a:prstGeom>
          <a:ln w="25400">
            <a:solidFill>
              <a:srgbClr val="0060AA"/>
            </a:solidFill>
          </a:ln>
        </p:spPr>
        <p:style>
          <a:lnRef idx="1">
            <a:schemeClr val="accent1"/>
          </a:lnRef>
          <a:fillRef idx="0">
            <a:schemeClr val="accent1"/>
          </a:fillRef>
          <a:effectRef idx="0">
            <a:schemeClr val="accent1"/>
          </a:effectRef>
          <a:fontRef idx="minor">
            <a:schemeClr val="tx1"/>
          </a:fontRef>
        </p:style>
      </p:cxnSp>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008" y="6309320"/>
            <a:ext cx="2411760" cy="346691"/>
          </a:xfrm>
          <a:prstGeom prst="rect">
            <a:avLst/>
          </a:prstGeom>
        </p:spPr>
      </p:pic>
      <p:sp>
        <p:nvSpPr>
          <p:cNvPr id="6" name="TextBox 5">
            <a:extLst>
              <a:ext uri="{FF2B5EF4-FFF2-40B4-BE49-F238E27FC236}">
                <a16:creationId xmlns:a16="http://schemas.microsoft.com/office/drawing/2014/main" id="{AE24D516-77C6-C96A-5F77-D099623448D8}"/>
              </a:ext>
            </a:extLst>
          </p:cNvPr>
          <p:cNvSpPr txBox="1"/>
          <p:nvPr/>
        </p:nvSpPr>
        <p:spPr>
          <a:xfrm>
            <a:off x="179512" y="1293834"/>
            <a:ext cx="8784976" cy="372794"/>
          </a:xfrm>
          <a:prstGeom prst="rect">
            <a:avLst/>
          </a:prstGeom>
          <a:noFill/>
        </p:spPr>
        <p:txBody>
          <a:bodyPr wrap="square">
            <a:spAutoFit/>
          </a:bodyPr>
          <a:lstStyle/>
          <a:p>
            <a:pPr marL="0" marR="0" algn="just" fontAlgn="base">
              <a:lnSpc>
                <a:spcPct val="107000"/>
              </a:lnSpc>
              <a:spcBef>
                <a:spcPts val="0"/>
              </a:spcBef>
              <a:spcAft>
                <a:spcPts val="0"/>
              </a:spcAft>
            </a:pPr>
            <a:r>
              <a:rPr lang="en-US" sz="1800" kern="100" dirty="0">
                <a:solidFill>
                  <a:srgbClr val="000000"/>
                </a:solidFill>
                <a:effectLst/>
                <a:latin typeface="Verdana" panose="020B0604030504040204" pitchFamily="34" charset="0"/>
                <a:ea typeface="Times New Roman" panose="02020603050405020304" pitchFamily="18" charset="0"/>
                <a:cs typeface="Times New Roman" panose="02020603050405020304" pitchFamily="18" charset="0"/>
              </a:rPr>
              <a:t> </a:t>
            </a:r>
            <a:endParaRPr lang="en-US" sz="2800" kern="100" dirty="0">
              <a:effectLst/>
              <a:latin typeface="+mj-lt"/>
              <a:ea typeface="Calibri" panose="020F0502020204030204" pitchFamily="34" charset="0"/>
              <a:cs typeface="Times New Roman" panose="02020603050405020304" pitchFamily="18" charset="0"/>
            </a:endParaRPr>
          </a:p>
        </p:txBody>
      </p:sp>
      <p:sp>
        <p:nvSpPr>
          <p:cNvPr id="2" name="Rectangle 1">
            <a:extLst>
              <a:ext uri="{FF2B5EF4-FFF2-40B4-BE49-F238E27FC236}">
                <a16:creationId xmlns:a16="http://schemas.microsoft.com/office/drawing/2014/main" id="{DA1CE241-12D2-BD14-DF43-8E17B16F81C7}"/>
              </a:ext>
            </a:extLst>
          </p:cNvPr>
          <p:cNvSpPr>
            <a:spLocks noChangeArrowheads="1"/>
          </p:cNvSpPr>
          <p:nvPr/>
        </p:nvSpPr>
        <p:spPr bwMode="auto">
          <a:xfrm>
            <a:off x="177211" y="1177538"/>
            <a:ext cx="7768313" cy="50629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700" b="1" i="0" u="none" strike="noStrike" cap="none" normalizeH="0" baseline="0" dirty="0">
                <a:ln>
                  <a:noFill/>
                </a:ln>
                <a:solidFill>
                  <a:schemeClr val="tx1"/>
                </a:solidFill>
                <a:effectLst/>
                <a:latin typeface="Arial" panose="020B0604020202020204" pitchFamily="34" charset="0"/>
              </a:rPr>
              <a:t>Smart Waste Input</a:t>
            </a:r>
            <a:br>
              <a:rPr kumimoji="0" lang="en-US" altLang="en-US" sz="1700" b="0" i="0" u="none" strike="noStrike" cap="none" normalizeH="0" baseline="0" dirty="0">
                <a:ln>
                  <a:noFill/>
                </a:ln>
                <a:solidFill>
                  <a:schemeClr val="tx1"/>
                </a:solidFill>
                <a:effectLst/>
                <a:latin typeface="Arial" panose="020B0604020202020204" pitchFamily="34" charset="0"/>
              </a:rPr>
            </a:br>
            <a:r>
              <a:rPr kumimoji="0" lang="en-US" altLang="en-US" sz="1700" b="0" i="0" u="none" strike="noStrike" cap="none" normalizeH="0" baseline="0" dirty="0">
                <a:ln>
                  <a:noFill/>
                </a:ln>
                <a:solidFill>
                  <a:schemeClr val="tx1"/>
                </a:solidFill>
                <a:effectLst/>
                <a:latin typeface="Arial" panose="020B0604020202020204" pitchFamily="34" charset="0"/>
              </a:rPr>
              <a:t>Single IoT-enabled bin automatically segregates waste into biodegradable, plastic, and metal compartments and records deposited weight.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700" b="1" i="0" u="none" strike="noStrike" cap="none" normalizeH="0" baseline="0" dirty="0">
                <a:ln>
                  <a:noFill/>
                </a:ln>
                <a:solidFill>
                  <a:schemeClr val="tx1"/>
                </a:solidFill>
                <a:effectLst/>
                <a:latin typeface="Arial" panose="020B0604020202020204" pitchFamily="34" charset="0"/>
              </a:rPr>
              <a:t>Real-Time Data Capture</a:t>
            </a:r>
            <a:br>
              <a:rPr kumimoji="0" lang="en-US" altLang="en-US" sz="1700" b="0" i="0" u="none" strike="noStrike" cap="none" normalizeH="0" baseline="0" dirty="0">
                <a:ln>
                  <a:noFill/>
                </a:ln>
                <a:solidFill>
                  <a:schemeClr val="tx1"/>
                </a:solidFill>
                <a:effectLst/>
                <a:latin typeface="Arial" panose="020B0604020202020204" pitchFamily="34" charset="0"/>
              </a:rPr>
            </a:br>
            <a:r>
              <a:rPr kumimoji="0" lang="en-US" altLang="en-US" sz="1700" b="0" i="0" u="none" strike="noStrike" cap="none" normalizeH="0" baseline="0" dirty="0">
                <a:ln>
                  <a:noFill/>
                </a:ln>
                <a:solidFill>
                  <a:schemeClr val="tx1"/>
                </a:solidFill>
                <a:effectLst/>
                <a:latin typeface="Arial" panose="020B0604020202020204" pitchFamily="34" charset="0"/>
              </a:rPr>
              <a:t>Sensors collect fill level, weight, gas status, location, and user identity.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700" b="1" i="0" u="none" strike="noStrike" cap="none" normalizeH="0" baseline="0" dirty="0">
                <a:ln>
                  <a:noFill/>
                </a:ln>
                <a:solidFill>
                  <a:schemeClr val="tx1"/>
                </a:solidFill>
                <a:effectLst/>
                <a:latin typeface="Arial" panose="020B0604020202020204" pitchFamily="34" charset="0"/>
              </a:rPr>
              <a:t>Data Validation</a:t>
            </a:r>
            <a:br>
              <a:rPr kumimoji="0" lang="en-US" altLang="en-US" sz="1700" b="0" i="0" u="none" strike="noStrike" cap="none" normalizeH="0" baseline="0" dirty="0">
                <a:ln>
                  <a:noFill/>
                </a:ln>
                <a:solidFill>
                  <a:schemeClr val="tx1"/>
                </a:solidFill>
                <a:effectLst/>
                <a:latin typeface="Arial" panose="020B0604020202020204" pitchFamily="34" charset="0"/>
              </a:rPr>
            </a:br>
            <a:r>
              <a:rPr kumimoji="0" lang="en-US" altLang="en-US" sz="1700" b="0" i="0" u="none" strike="noStrike" cap="none" normalizeH="0" baseline="0" dirty="0">
                <a:ln>
                  <a:noFill/>
                </a:ln>
                <a:solidFill>
                  <a:schemeClr val="tx1"/>
                </a:solidFill>
                <a:effectLst/>
                <a:latin typeface="Arial" panose="020B0604020202020204" pitchFamily="34" charset="0"/>
              </a:rPr>
              <a:t>Noise filtering and normalization ensure reliable sensor data.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700" b="1" i="0" u="none" strike="noStrike" cap="none" normalizeH="0" baseline="0" dirty="0">
                <a:ln>
                  <a:noFill/>
                </a:ln>
                <a:solidFill>
                  <a:schemeClr val="tx1"/>
                </a:solidFill>
                <a:effectLst/>
                <a:latin typeface="Arial" panose="020B0604020202020204" pitchFamily="34" charset="0"/>
              </a:rPr>
              <a:t>Decision Logic</a:t>
            </a:r>
            <a:br>
              <a:rPr kumimoji="0" lang="en-US" altLang="en-US" sz="1700" b="0" i="0" u="none" strike="noStrike" cap="none" normalizeH="0" baseline="0" dirty="0">
                <a:ln>
                  <a:noFill/>
                </a:ln>
                <a:solidFill>
                  <a:schemeClr val="tx1"/>
                </a:solidFill>
                <a:effectLst/>
                <a:latin typeface="Arial" panose="020B0604020202020204" pitchFamily="34" charset="0"/>
              </a:rPr>
            </a:br>
            <a:r>
              <a:rPr kumimoji="0" lang="en-US" altLang="en-US" sz="1700" b="0" i="0" u="none" strike="noStrike" cap="none" normalizeH="0" baseline="0" dirty="0">
                <a:ln>
                  <a:noFill/>
                </a:ln>
                <a:solidFill>
                  <a:schemeClr val="tx1"/>
                </a:solidFill>
                <a:effectLst/>
                <a:latin typeface="Arial" panose="020B0604020202020204" pitchFamily="34" charset="0"/>
              </a:rPr>
              <a:t>Threshold-based filtering selects only priority bins for collection.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700" b="1" i="0" u="none" strike="noStrike" cap="none" normalizeH="0" baseline="0" dirty="0">
                <a:ln>
                  <a:noFill/>
                </a:ln>
                <a:solidFill>
                  <a:schemeClr val="tx1"/>
                </a:solidFill>
                <a:effectLst/>
                <a:latin typeface="Arial" panose="020B0604020202020204" pitchFamily="34" charset="0"/>
              </a:rPr>
              <a:t>Distance Estimation</a:t>
            </a:r>
            <a:br>
              <a:rPr kumimoji="0" lang="en-US" altLang="en-US" sz="1700" b="0" i="0" u="none" strike="noStrike" cap="none" normalizeH="0" baseline="0" dirty="0">
                <a:ln>
                  <a:noFill/>
                </a:ln>
                <a:solidFill>
                  <a:schemeClr val="tx1"/>
                </a:solidFill>
                <a:effectLst/>
                <a:latin typeface="Arial" panose="020B0604020202020204" pitchFamily="34" charset="0"/>
              </a:rPr>
            </a:br>
            <a:r>
              <a:rPr kumimoji="0" lang="en-US" altLang="en-US" sz="1700" b="0" i="0" u="none" strike="noStrike" cap="none" normalizeH="0" baseline="0" dirty="0">
                <a:ln>
                  <a:noFill/>
                </a:ln>
                <a:solidFill>
                  <a:schemeClr val="tx1"/>
                </a:solidFill>
                <a:effectLst/>
                <a:latin typeface="Arial" panose="020B0604020202020204" pitchFamily="34" charset="0"/>
              </a:rPr>
              <a:t>Accurate spherical distances are computed using the Haversine formula.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700" b="1" i="0" u="none" strike="noStrike" cap="none" normalizeH="0" baseline="0" dirty="0">
                <a:ln>
                  <a:noFill/>
                </a:ln>
                <a:solidFill>
                  <a:schemeClr val="tx1"/>
                </a:solidFill>
                <a:effectLst/>
                <a:latin typeface="Arial" panose="020B0604020202020204" pitchFamily="34" charset="0"/>
              </a:rPr>
              <a:t>Route Optimization</a:t>
            </a:r>
            <a:br>
              <a:rPr kumimoji="0" lang="en-US" altLang="en-US" sz="1700" b="0" i="0" u="none" strike="noStrike" cap="none" normalizeH="0" baseline="0" dirty="0">
                <a:ln>
                  <a:noFill/>
                </a:ln>
                <a:solidFill>
                  <a:schemeClr val="tx1"/>
                </a:solidFill>
                <a:effectLst/>
                <a:latin typeface="Arial" panose="020B0604020202020204" pitchFamily="34" charset="0"/>
              </a:rPr>
            </a:br>
            <a:r>
              <a:rPr kumimoji="0" lang="en-US" altLang="en-US" sz="1700" b="0" i="0" u="none" strike="noStrike" cap="none" normalizeH="0" baseline="0" dirty="0">
                <a:ln>
                  <a:noFill/>
                </a:ln>
                <a:solidFill>
                  <a:schemeClr val="tx1"/>
                </a:solidFill>
                <a:effectLst/>
                <a:latin typeface="Arial" panose="020B0604020202020204" pitchFamily="34" charset="0"/>
              </a:rPr>
              <a:t>Greedy Nearest Neighbor heuristic generates an efficient collection route.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700" b="1" i="0" u="none" strike="noStrike" cap="none" normalizeH="0" baseline="0" dirty="0">
                <a:ln>
                  <a:noFill/>
                </a:ln>
                <a:solidFill>
                  <a:schemeClr val="tx1"/>
                </a:solidFill>
                <a:effectLst/>
                <a:latin typeface="Arial" panose="020B0604020202020204" pitchFamily="34" charset="0"/>
              </a:rPr>
              <a:t>Analytics &amp; Incentives</a:t>
            </a:r>
            <a:br>
              <a:rPr kumimoji="0" lang="en-US" altLang="en-US" sz="1700" b="0" i="0" u="none" strike="noStrike" cap="none" normalizeH="0" baseline="0" dirty="0">
                <a:ln>
                  <a:noFill/>
                </a:ln>
                <a:solidFill>
                  <a:schemeClr val="tx1"/>
                </a:solidFill>
                <a:effectLst/>
                <a:latin typeface="Arial" panose="020B0604020202020204" pitchFamily="34" charset="0"/>
              </a:rPr>
            </a:br>
            <a:r>
              <a:rPr kumimoji="0" lang="en-US" altLang="en-US" sz="1700" b="0" i="0" u="none" strike="noStrike" cap="none" normalizeH="0" baseline="0" dirty="0">
                <a:ln>
                  <a:noFill/>
                </a:ln>
                <a:solidFill>
                  <a:schemeClr val="tx1"/>
                </a:solidFill>
                <a:effectLst/>
                <a:latin typeface="Arial" panose="020B0604020202020204" pitchFamily="34" charset="0"/>
              </a:rPr>
              <a:t>Fuel, time, and carbon reduction are calculated, and eco-credits are awarded to users.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700" b="1" i="0" u="none" strike="noStrike" cap="none" normalizeH="0" baseline="0" dirty="0">
                <a:ln>
                  <a:noFill/>
                </a:ln>
                <a:solidFill>
                  <a:schemeClr val="tx1"/>
                </a:solidFill>
                <a:effectLst/>
                <a:latin typeface="Arial" panose="020B0604020202020204" pitchFamily="34" charset="0"/>
              </a:rPr>
              <a:t>Visualization</a:t>
            </a:r>
            <a:br>
              <a:rPr kumimoji="0" lang="en-US" altLang="en-US" sz="1700" b="0" i="0" u="none" strike="noStrike" cap="none" normalizeH="0" baseline="0" dirty="0">
                <a:ln>
                  <a:noFill/>
                </a:ln>
                <a:solidFill>
                  <a:schemeClr val="tx1"/>
                </a:solidFill>
                <a:effectLst/>
                <a:latin typeface="Arial" panose="020B0604020202020204" pitchFamily="34" charset="0"/>
              </a:rPr>
            </a:br>
            <a:r>
              <a:rPr kumimoji="0" lang="en-US" altLang="en-US" sz="1700" b="0" i="0" u="none" strike="noStrike" cap="none" normalizeH="0" baseline="0" dirty="0">
                <a:ln>
                  <a:noFill/>
                </a:ln>
                <a:solidFill>
                  <a:schemeClr val="tx1"/>
                </a:solidFill>
                <a:effectLst/>
                <a:latin typeface="Arial" panose="020B0604020202020204" pitchFamily="34" charset="0"/>
              </a:rPr>
              <a:t>Optimized routes, system performance, and user credits are displayed on a GIS dashboard.</a:t>
            </a:r>
          </a:p>
        </p:txBody>
      </p:sp>
    </p:spTree>
    <p:extLst>
      <p:ext uri="{BB962C8B-B14F-4D97-AF65-F5344CB8AC3E}">
        <p14:creationId xmlns:p14="http://schemas.microsoft.com/office/powerpoint/2010/main" val="10998783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8256" y="-27384"/>
            <a:ext cx="9180512" cy="6885384"/>
          </a:xfrm>
        </p:spPr>
      </p:pic>
      <p:sp>
        <p:nvSpPr>
          <p:cNvPr id="5" name="Rectangle 1"/>
          <p:cNvSpPr>
            <a:spLocks noChangeArrowheads="1"/>
          </p:cNvSpPr>
          <p:nvPr/>
        </p:nvSpPr>
        <p:spPr bwMode="auto">
          <a:xfrm>
            <a:off x="103414" y="298973"/>
            <a:ext cx="6844849"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a:buSzPct val="25000"/>
            </a:pPr>
            <a:r>
              <a:rPr lang="en-US" sz="3200" b="1" kern="100" dirty="0">
                <a:effectLst/>
                <a:latin typeface="Verdana" panose="020B0604030504040204" pitchFamily="34" charset="0"/>
                <a:ea typeface="Times New Roman" panose="02020603050405020304" pitchFamily="18" charset="0"/>
                <a:cs typeface="Times New Roman" panose="02020603050405020304" pitchFamily="18" charset="0"/>
              </a:rPr>
              <a:t>Expected Results &amp; Impact</a:t>
            </a:r>
            <a:endParaRPr lang="en-IN" sz="3200" b="1" dirty="0">
              <a:solidFill>
                <a:srgbClr val="E31E24"/>
              </a:solidFill>
              <a:cs typeface="Times New Roman" panose="02020603050405020304" pitchFamily="18" charset="0"/>
              <a:sym typeface="Arial"/>
            </a:endParaRPr>
          </a:p>
        </p:txBody>
      </p:sp>
      <p:cxnSp>
        <p:nvCxnSpPr>
          <p:cNvPr id="7" name="Straight Connector 6"/>
          <p:cNvCxnSpPr/>
          <p:nvPr/>
        </p:nvCxnSpPr>
        <p:spPr>
          <a:xfrm>
            <a:off x="0" y="1061448"/>
            <a:ext cx="9180513" cy="0"/>
          </a:xfrm>
          <a:prstGeom prst="line">
            <a:avLst/>
          </a:prstGeom>
          <a:ln w="25400">
            <a:solidFill>
              <a:srgbClr val="0060AA"/>
            </a:solidFill>
          </a:ln>
        </p:spPr>
        <p:style>
          <a:lnRef idx="1">
            <a:schemeClr val="accent1"/>
          </a:lnRef>
          <a:fillRef idx="0">
            <a:schemeClr val="accent1"/>
          </a:fillRef>
          <a:effectRef idx="0">
            <a:schemeClr val="accent1"/>
          </a:effectRef>
          <a:fontRef idx="minor">
            <a:schemeClr val="tx1"/>
          </a:fontRef>
        </p:style>
      </p:cxnSp>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008" y="6309320"/>
            <a:ext cx="2411760" cy="346691"/>
          </a:xfrm>
          <a:prstGeom prst="rect">
            <a:avLst/>
          </a:prstGeom>
        </p:spPr>
      </p:pic>
      <p:sp>
        <p:nvSpPr>
          <p:cNvPr id="6" name="TextBox 5">
            <a:extLst>
              <a:ext uri="{FF2B5EF4-FFF2-40B4-BE49-F238E27FC236}">
                <a16:creationId xmlns:a16="http://schemas.microsoft.com/office/drawing/2014/main" id="{AE24D516-77C6-C96A-5F77-D099623448D8}"/>
              </a:ext>
            </a:extLst>
          </p:cNvPr>
          <p:cNvSpPr txBox="1"/>
          <p:nvPr/>
        </p:nvSpPr>
        <p:spPr>
          <a:xfrm>
            <a:off x="103414" y="1124744"/>
            <a:ext cx="8784976" cy="5918993"/>
          </a:xfrm>
          <a:prstGeom prst="rect">
            <a:avLst/>
          </a:prstGeom>
          <a:noFill/>
        </p:spPr>
        <p:txBody>
          <a:bodyPr wrap="square">
            <a:spAutoFit/>
          </a:bodyPr>
          <a:lstStyle/>
          <a:p>
            <a:r>
              <a:rPr lang="en-US" sz="1400" b="1" dirty="0"/>
              <a:t>Expected Results</a:t>
            </a:r>
          </a:p>
          <a:p>
            <a:endParaRPr lang="en-US" sz="1400" b="1" dirty="0"/>
          </a:p>
          <a:p>
            <a:r>
              <a:rPr lang="en-US" sz="1400" b="1" dirty="0"/>
              <a:t>Reduced Collection Distance</a:t>
            </a:r>
            <a:br>
              <a:rPr lang="en-US" sz="1400" dirty="0"/>
            </a:br>
            <a:r>
              <a:rPr lang="en-US" sz="1400" dirty="0"/>
              <a:t>Optimized routing minimizes unnecessary travel by avoiding low-priority bins.</a:t>
            </a:r>
          </a:p>
          <a:p>
            <a:r>
              <a:rPr lang="en-US" sz="1400" b="1" dirty="0"/>
              <a:t>Fuel and Time Savings</a:t>
            </a:r>
            <a:br>
              <a:rPr lang="en-US" sz="1400" dirty="0"/>
            </a:br>
            <a:r>
              <a:rPr lang="en-US" sz="1400" dirty="0"/>
              <a:t>Fewer kilometers per collection cycle result in lower fuel consumption and faster operations.</a:t>
            </a:r>
          </a:p>
          <a:p>
            <a:r>
              <a:rPr lang="en-US" sz="1400" b="1" dirty="0"/>
              <a:t>Improved Collection Efficiency</a:t>
            </a:r>
            <a:br>
              <a:rPr lang="en-US" sz="1400" dirty="0"/>
            </a:br>
            <a:r>
              <a:rPr lang="en-US" sz="1400" dirty="0"/>
              <a:t>Higher waste collected per trip due to threshold-based bin selection.</a:t>
            </a:r>
          </a:p>
          <a:p>
            <a:r>
              <a:rPr lang="en-US" sz="1400" b="1" dirty="0"/>
              <a:t>Accurate Waste Segregation</a:t>
            </a:r>
            <a:br>
              <a:rPr lang="en-US" sz="1400" dirty="0"/>
            </a:br>
            <a:r>
              <a:rPr lang="en-US" sz="1400" dirty="0"/>
              <a:t>Automated internal segregation improves recycling quality and reduces contamination.</a:t>
            </a:r>
          </a:p>
          <a:p>
            <a:r>
              <a:rPr lang="en-US" sz="1400" b="1" dirty="0"/>
              <a:t>Real-Time Monitoring</a:t>
            </a:r>
            <a:br>
              <a:rPr lang="en-US" sz="1400" dirty="0"/>
            </a:br>
            <a:r>
              <a:rPr lang="en-US" sz="1400" dirty="0"/>
              <a:t>Continuous visibility of bin status, route progress, and system performance.</a:t>
            </a:r>
          </a:p>
          <a:p>
            <a:r>
              <a:rPr lang="en-US" sz="1400" b="1" dirty="0"/>
              <a:t>User Eco-Credit Generation</a:t>
            </a:r>
            <a:br>
              <a:rPr lang="en-US" sz="1400" dirty="0"/>
            </a:br>
            <a:r>
              <a:rPr lang="en-US" sz="1400" dirty="0"/>
              <a:t>Users receive measurable rewards based on actual waste weight deposited.</a:t>
            </a:r>
          </a:p>
          <a:p>
            <a:endParaRPr lang="en-US" sz="1400" dirty="0"/>
          </a:p>
          <a:p>
            <a:r>
              <a:rPr lang="en-US" sz="1400" b="1" dirty="0"/>
              <a:t>Impact</a:t>
            </a:r>
          </a:p>
          <a:p>
            <a:r>
              <a:rPr lang="en-US" sz="1400" b="1" dirty="0"/>
              <a:t>Environmental Impact</a:t>
            </a:r>
            <a:br>
              <a:rPr lang="en-US" sz="1400" dirty="0"/>
            </a:br>
            <a:r>
              <a:rPr lang="en-US" sz="1400" dirty="0"/>
              <a:t>Reduced carbon emissions through optimized routing and increased recycling.</a:t>
            </a:r>
          </a:p>
          <a:p>
            <a:r>
              <a:rPr lang="en-US" sz="1400" b="1" dirty="0"/>
              <a:t>Operational Impact</a:t>
            </a:r>
            <a:br>
              <a:rPr lang="en-US" sz="1400" dirty="0"/>
            </a:br>
            <a:r>
              <a:rPr lang="en-US" sz="1400" dirty="0"/>
              <a:t>Lower operational costs for municipalities and waste management agencies.</a:t>
            </a:r>
          </a:p>
          <a:p>
            <a:r>
              <a:rPr lang="en-US" sz="1400" b="1" dirty="0"/>
              <a:t>Behavioral Impact</a:t>
            </a:r>
            <a:br>
              <a:rPr lang="en-US" sz="1400" dirty="0"/>
            </a:br>
            <a:r>
              <a:rPr lang="en-US" sz="1400" dirty="0"/>
              <a:t>Eco-credit incentives encourage responsible waste disposal and segregation.</a:t>
            </a:r>
          </a:p>
          <a:p>
            <a:r>
              <a:rPr lang="en-US" sz="1400" b="1" dirty="0"/>
              <a:t>Urban Sustainability</a:t>
            </a:r>
            <a:br>
              <a:rPr lang="en-US" sz="1400" dirty="0"/>
            </a:br>
            <a:r>
              <a:rPr lang="en-US" sz="1400" dirty="0"/>
              <a:t>Enables scalable, data-driven smart city waste management infrastructure.</a:t>
            </a:r>
          </a:p>
          <a:p>
            <a:pPr marL="0" marR="0" algn="just" fontAlgn="base">
              <a:lnSpc>
                <a:spcPct val="107000"/>
              </a:lnSpc>
              <a:spcBef>
                <a:spcPts val="0"/>
              </a:spcBef>
              <a:spcAft>
                <a:spcPts val="0"/>
              </a:spcAft>
            </a:pPr>
            <a:endParaRPr lang="en-US" sz="2800" kern="100" dirty="0">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62604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BD42DB-FF71-D8E6-630F-399C60C5361D}"/>
            </a:ext>
          </a:extLst>
        </p:cNvPr>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52FB631E-E469-C80D-C58A-99E545F3785B}"/>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 y="-1"/>
            <a:ext cx="9180512" cy="6918955"/>
          </a:xfrm>
        </p:spPr>
      </p:pic>
      <p:sp>
        <p:nvSpPr>
          <p:cNvPr id="5" name="Rectangle 1">
            <a:extLst>
              <a:ext uri="{FF2B5EF4-FFF2-40B4-BE49-F238E27FC236}">
                <a16:creationId xmlns:a16="http://schemas.microsoft.com/office/drawing/2014/main" id="{3B6D9598-AD90-B9CA-8610-998CE22F1CA3}"/>
              </a:ext>
            </a:extLst>
          </p:cNvPr>
          <p:cNvSpPr>
            <a:spLocks noChangeArrowheads="1"/>
          </p:cNvSpPr>
          <p:nvPr/>
        </p:nvSpPr>
        <p:spPr bwMode="auto">
          <a:xfrm>
            <a:off x="103414" y="298973"/>
            <a:ext cx="6844849"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a:buSzPct val="25000"/>
            </a:pPr>
            <a:r>
              <a:rPr lang="en-US" sz="3200" b="1" kern="100" dirty="0">
                <a:effectLst/>
                <a:latin typeface="Verdana" panose="020B0604030504040204" pitchFamily="34" charset="0"/>
                <a:ea typeface="Times New Roman" panose="02020603050405020304" pitchFamily="18" charset="0"/>
                <a:cs typeface="Times New Roman" panose="02020603050405020304" pitchFamily="18" charset="0"/>
              </a:rPr>
              <a:t>Project Timeline</a:t>
            </a:r>
            <a:endParaRPr lang="en-IN" sz="3200" b="1" dirty="0">
              <a:solidFill>
                <a:srgbClr val="E31E24"/>
              </a:solidFill>
              <a:cs typeface="Times New Roman" panose="02020603050405020304" pitchFamily="18" charset="0"/>
              <a:sym typeface="Arial"/>
            </a:endParaRPr>
          </a:p>
        </p:txBody>
      </p:sp>
      <p:cxnSp>
        <p:nvCxnSpPr>
          <p:cNvPr id="7" name="Straight Connector 6">
            <a:extLst>
              <a:ext uri="{FF2B5EF4-FFF2-40B4-BE49-F238E27FC236}">
                <a16:creationId xmlns:a16="http://schemas.microsoft.com/office/drawing/2014/main" id="{1362D34C-9176-DD2A-8AAF-507BD46BD710}"/>
              </a:ext>
            </a:extLst>
          </p:cNvPr>
          <p:cNvCxnSpPr/>
          <p:nvPr/>
        </p:nvCxnSpPr>
        <p:spPr>
          <a:xfrm>
            <a:off x="0" y="1061448"/>
            <a:ext cx="9180513" cy="0"/>
          </a:xfrm>
          <a:prstGeom prst="line">
            <a:avLst/>
          </a:prstGeom>
          <a:ln w="25400">
            <a:solidFill>
              <a:srgbClr val="0060AA"/>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4066F8A4-300F-9AE0-4A5E-2A2D19A8A54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008" y="6309320"/>
            <a:ext cx="2411760" cy="346691"/>
          </a:xfrm>
          <a:prstGeom prst="rect">
            <a:avLst/>
          </a:prstGeom>
        </p:spPr>
      </p:pic>
      <p:graphicFrame>
        <p:nvGraphicFramePr>
          <p:cNvPr id="2" name="Table 1">
            <a:extLst>
              <a:ext uri="{FF2B5EF4-FFF2-40B4-BE49-F238E27FC236}">
                <a16:creationId xmlns:a16="http://schemas.microsoft.com/office/drawing/2014/main" id="{A930DC4B-8B51-D42E-E0A8-7EF64FDA8EB4}"/>
              </a:ext>
            </a:extLst>
          </p:cNvPr>
          <p:cNvGraphicFramePr>
            <a:graphicFrameLocks noGrp="1"/>
          </p:cNvGraphicFramePr>
          <p:nvPr/>
        </p:nvGraphicFramePr>
        <p:xfrm>
          <a:off x="457200" y="43652088"/>
          <a:ext cx="8229600" cy="2560320"/>
        </p:xfrm>
        <a:graphic>
          <a:graphicData uri="http://schemas.openxmlformats.org/drawingml/2006/table">
            <a:tbl>
              <a:tblPr/>
              <a:tblGrid>
                <a:gridCol w="2743200">
                  <a:extLst>
                    <a:ext uri="{9D8B030D-6E8A-4147-A177-3AD203B41FA5}">
                      <a16:colId xmlns:a16="http://schemas.microsoft.com/office/drawing/2014/main" val="3999618587"/>
                    </a:ext>
                  </a:extLst>
                </a:gridCol>
                <a:gridCol w="2743200">
                  <a:extLst>
                    <a:ext uri="{9D8B030D-6E8A-4147-A177-3AD203B41FA5}">
                      <a16:colId xmlns:a16="http://schemas.microsoft.com/office/drawing/2014/main" val="33109465"/>
                    </a:ext>
                  </a:extLst>
                </a:gridCol>
                <a:gridCol w="2743200">
                  <a:extLst>
                    <a:ext uri="{9D8B030D-6E8A-4147-A177-3AD203B41FA5}">
                      <a16:colId xmlns:a16="http://schemas.microsoft.com/office/drawing/2014/main" val="3570495310"/>
                    </a:ext>
                  </a:extLst>
                </a:gridCol>
              </a:tblGrid>
              <a:tr h="0">
                <a:tc>
                  <a:txBody>
                    <a:bodyPr/>
                    <a:lstStyle/>
                    <a:p>
                      <a:pPr>
                        <a:buNone/>
                      </a:pPr>
                      <a:r>
                        <a:rPr lang="en-IN"/>
                        <a:t>Phase</a:t>
                      </a:r>
                    </a:p>
                  </a:txBody>
                  <a:tcPr anchor="ctr">
                    <a:lnL>
                      <a:noFill/>
                    </a:lnL>
                    <a:lnR>
                      <a:noFill/>
                    </a:lnR>
                    <a:lnT>
                      <a:noFill/>
                    </a:lnT>
                    <a:lnB>
                      <a:noFill/>
                    </a:lnB>
                    <a:noFill/>
                  </a:tcPr>
                </a:tc>
                <a:tc>
                  <a:txBody>
                    <a:bodyPr/>
                    <a:lstStyle/>
                    <a:p>
                      <a:pPr>
                        <a:buNone/>
                      </a:pPr>
                      <a:r>
                        <a:rPr lang="en-IN"/>
                        <a:t>Activity</a:t>
                      </a:r>
                    </a:p>
                  </a:txBody>
                  <a:tcPr anchor="ctr">
                    <a:lnL>
                      <a:noFill/>
                    </a:lnL>
                    <a:lnR>
                      <a:noFill/>
                    </a:lnR>
                    <a:lnT>
                      <a:noFill/>
                    </a:lnT>
                    <a:lnB>
                      <a:noFill/>
                    </a:lnB>
                    <a:noFill/>
                  </a:tcPr>
                </a:tc>
                <a:tc>
                  <a:txBody>
                    <a:bodyPr/>
                    <a:lstStyle/>
                    <a:p>
                      <a:pPr>
                        <a:buNone/>
                      </a:pPr>
                      <a:r>
                        <a:rPr lang="en-IN"/>
                        <a:t>Duration</a:t>
                      </a:r>
                    </a:p>
                  </a:txBody>
                  <a:tcPr anchor="ctr">
                    <a:lnL>
                      <a:noFill/>
                    </a:lnL>
                    <a:lnR>
                      <a:noFill/>
                    </a:lnR>
                    <a:lnT>
                      <a:noFill/>
                    </a:lnT>
                    <a:lnB>
                      <a:noFill/>
                    </a:lnB>
                    <a:noFill/>
                  </a:tcPr>
                </a:tc>
                <a:extLst>
                  <a:ext uri="{0D108BD9-81ED-4DB2-BD59-A6C34878D82A}">
                    <a16:rowId xmlns:a16="http://schemas.microsoft.com/office/drawing/2014/main" val="2063585448"/>
                  </a:ext>
                </a:extLst>
              </a:tr>
              <a:tr h="0">
                <a:tc>
                  <a:txBody>
                    <a:bodyPr/>
                    <a:lstStyle/>
                    <a:p>
                      <a:pPr>
                        <a:buNone/>
                      </a:pPr>
                      <a:r>
                        <a:rPr lang="en-IN"/>
                        <a:t>Phase 1</a:t>
                      </a:r>
                    </a:p>
                  </a:txBody>
                  <a:tcPr anchor="ctr">
                    <a:lnL>
                      <a:noFill/>
                    </a:lnL>
                    <a:lnR>
                      <a:noFill/>
                    </a:lnR>
                    <a:lnT>
                      <a:noFill/>
                    </a:lnT>
                    <a:lnB>
                      <a:noFill/>
                    </a:lnB>
                    <a:noFill/>
                  </a:tcPr>
                </a:tc>
                <a:tc>
                  <a:txBody>
                    <a:bodyPr/>
                    <a:lstStyle/>
                    <a:p>
                      <a:pPr>
                        <a:buNone/>
                      </a:pPr>
                      <a:r>
                        <a:rPr lang="en-IN"/>
                        <a:t>Requirement Analysis</a:t>
                      </a:r>
                    </a:p>
                  </a:txBody>
                  <a:tcPr anchor="ctr">
                    <a:lnL>
                      <a:noFill/>
                    </a:lnL>
                    <a:lnR>
                      <a:noFill/>
                    </a:lnR>
                    <a:lnT>
                      <a:noFill/>
                    </a:lnT>
                    <a:lnB>
                      <a:noFill/>
                    </a:lnB>
                    <a:noFill/>
                  </a:tcPr>
                </a:tc>
                <a:tc>
                  <a:txBody>
                    <a:bodyPr/>
                    <a:lstStyle/>
                    <a:p>
                      <a:pPr>
                        <a:buNone/>
                      </a:pPr>
                      <a:r>
                        <a:rPr lang="en-IN"/>
                        <a:t>1 Week</a:t>
                      </a:r>
                    </a:p>
                  </a:txBody>
                  <a:tcPr anchor="ctr">
                    <a:lnL>
                      <a:noFill/>
                    </a:lnL>
                    <a:lnR>
                      <a:noFill/>
                    </a:lnR>
                    <a:lnT>
                      <a:noFill/>
                    </a:lnT>
                    <a:lnB>
                      <a:noFill/>
                    </a:lnB>
                    <a:noFill/>
                  </a:tcPr>
                </a:tc>
                <a:extLst>
                  <a:ext uri="{0D108BD9-81ED-4DB2-BD59-A6C34878D82A}">
                    <a16:rowId xmlns:a16="http://schemas.microsoft.com/office/drawing/2014/main" val="1893053806"/>
                  </a:ext>
                </a:extLst>
              </a:tr>
              <a:tr h="0">
                <a:tc>
                  <a:txBody>
                    <a:bodyPr/>
                    <a:lstStyle/>
                    <a:p>
                      <a:pPr>
                        <a:buNone/>
                      </a:pPr>
                      <a:r>
                        <a:rPr lang="en-IN"/>
                        <a:t>Phase 2</a:t>
                      </a:r>
                    </a:p>
                  </a:txBody>
                  <a:tcPr anchor="ctr">
                    <a:lnL>
                      <a:noFill/>
                    </a:lnL>
                    <a:lnR>
                      <a:noFill/>
                    </a:lnR>
                    <a:lnT>
                      <a:noFill/>
                    </a:lnT>
                    <a:lnB>
                      <a:noFill/>
                    </a:lnB>
                    <a:noFill/>
                  </a:tcPr>
                </a:tc>
                <a:tc>
                  <a:txBody>
                    <a:bodyPr/>
                    <a:lstStyle/>
                    <a:p>
                      <a:pPr>
                        <a:buNone/>
                      </a:pPr>
                      <a:r>
                        <a:rPr lang="en-IN"/>
                        <a:t>Hardware Integration</a:t>
                      </a:r>
                    </a:p>
                  </a:txBody>
                  <a:tcPr anchor="ctr">
                    <a:lnL>
                      <a:noFill/>
                    </a:lnL>
                    <a:lnR>
                      <a:noFill/>
                    </a:lnR>
                    <a:lnT>
                      <a:noFill/>
                    </a:lnT>
                    <a:lnB>
                      <a:noFill/>
                    </a:lnB>
                    <a:noFill/>
                  </a:tcPr>
                </a:tc>
                <a:tc>
                  <a:txBody>
                    <a:bodyPr/>
                    <a:lstStyle/>
                    <a:p>
                      <a:pPr>
                        <a:buNone/>
                      </a:pPr>
                      <a:r>
                        <a:rPr lang="en-IN"/>
                        <a:t>2 Weeks</a:t>
                      </a:r>
                    </a:p>
                  </a:txBody>
                  <a:tcPr anchor="ctr">
                    <a:lnL>
                      <a:noFill/>
                    </a:lnL>
                    <a:lnR>
                      <a:noFill/>
                    </a:lnR>
                    <a:lnT>
                      <a:noFill/>
                    </a:lnT>
                    <a:lnB>
                      <a:noFill/>
                    </a:lnB>
                    <a:noFill/>
                  </a:tcPr>
                </a:tc>
                <a:extLst>
                  <a:ext uri="{0D108BD9-81ED-4DB2-BD59-A6C34878D82A}">
                    <a16:rowId xmlns:a16="http://schemas.microsoft.com/office/drawing/2014/main" val="3318293405"/>
                  </a:ext>
                </a:extLst>
              </a:tr>
              <a:tr h="0">
                <a:tc>
                  <a:txBody>
                    <a:bodyPr/>
                    <a:lstStyle/>
                    <a:p>
                      <a:pPr>
                        <a:buNone/>
                      </a:pPr>
                      <a:r>
                        <a:rPr lang="en-IN"/>
                        <a:t>Phase 3</a:t>
                      </a:r>
                      <a:endParaRPr lang="en-IN" dirty="0"/>
                    </a:p>
                  </a:txBody>
                  <a:tcPr anchor="ctr">
                    <a:lnL>
                      <a:noFill/>
                    </a:lnL>
                    <a:lnR>
                      <a:noFill/>
                    </a:lnR>
                    <a:lnT>
                      <a:noFill/>
                    </a:lnT>
                    <a:lnB>
                      <a:noFill/>
                    </a:lnB>
                    <a:noFill/>
                  </a:tcPr>
                </a:tc>
                <a:tc>
                  <a:txBody>
                    <a:bodyPr/>
                    <a:lstStyle/>
                    <a:p>
                      <a:pPr>
                        <a:buNone/>
                      </a:pPr>
                      <a:r>
                        <a:rPr lang="en-IN"/>
                        <a:t>Software Development</a:t>
                      </a:r>
                    </a:p>
                  </a:txBody>
                  <a:tcPr anchor="ctr">
                    <a:lnL>
                      <a:noFill/>
                    </a:lnL>
                    <a:lnR>
                      <a:noFill/>
                    </a:lnR>
                    <a:lnT>
                      <a:noFill/>
                    </a:lnT>
                    <a:lnB>
                      <a:noFill/>
                    </a:lnB>
                    <a:noFill/>
                  </a:tcPr>
                </a:tc>
                <a:tc>
                  <a:txBody>
                    <a:bodyPr/>
                    <a:lstStyle/>
                    <a:p>
                      <a:pPr>
                        <a:buNone/>
                      </a:pPr>
                      <a:r>
                        <a:rPr lang="en-IN"/>
                        <a:t>3 Weeks</a:t>
                      </a:r>
                    </a:p>
                  </a:txBody>
                  <a:tcPr anchor="ctr">
                    <a:lnL>
                      <a:noFill/>
                    </a:lnL>
                    <a:lnR>
                      <a:noFill/>
                    </a:lnR>
                    <a:lnT>
                      <a:noFill/>
                    </a:lnT>
                    <a:lnB>
                      <a:noFill/>
                    </a:lnB>
                    <a:noFill/>
                  </a:tcPr>
                </a:tc>
                <a:extLst>
                  <a:ext uri="{0D108BD9-81ED-4DB2-BD59-A6C34878D82A}">
                    <a16:rowId xmlns:a16="http://schemas.microsoft.com/office/drawing/2014/main" val="1491060154"/>
                  </a:ext>
                </a:extLst>
              </a:tr>
              <a:tr h="0">
                <a:tc>
                  <a:txBody>
                    <a:bodyPr/>
                    <a:lstStyle/>
                    <a:p>
                      <a:pPr>
                        <a:buNone/>
                      </a:pPr>
                      <a:r>
                        <a:rPr lang="en-IN"/>
                        <a:t>Phase 4</a:t>
                      </a:r>
                    </a:p>
                  </a:txBody>
                  <a:tcPr anchor="ctr">
                    <a:lnL>
                      <a:noFill/>
                    </a:lnL>
                    <a:lnR>
                      <a:noFill/>
                    </a:lnR>
                    <a:lnT>
                      <a:noFill/>
                    </a:lnT>
                    <a:lnB>
                      <a:noFill/>
                    </a:lnB>
                    <a:noFill/>
                  </a:tcPr>
                </a:tc>
                <a:tc>
                  <a:txBody>
                    <a:bodyPr/>
                    <a:lstStyle/>
                    <a:p>
                      <a:pPr>
                        <a:buNone/>
                      </a:pPr>
                      <a:r>
                        <a:rPr lang="en-IN"/>
                        <a:t>Algorithm Implementation</a:t>
                      </a:r>
                    </a:p>
                  </a:txBody>
                  <a:tcPr anchor="ctr">
                    <a:lnL>
                      <a:noFill/>
                    </a:lnL>
                    <a:lnR>
                      <a:noFill/>
                    </a:lnR>
                    <a:lnT>
                      <a:noFill/>
                    </a:lnT>
                    <a:lnB>
                      <a:noFill/>
                    </a:lnB>
                    <a:noFill/>
                  </a:tcPr>
                </a:tc>
                <a:tc>
                  <a:txBody>
                    <a:bodyPr/>
                    <a:lstStyle/>
                    <a:p>
                      <a:pPr>
                        <a:buNone/>
                      </a:pPr>
                      <a:r>
                        <a:rPr lang="en-IN"/>
                        <a:t>2 Weeks</a:t>
                      </a:r>
                    </a:p>
                  </a:txBody>
                  <a:tcPr anchor="ctr">
                    <a:lnL>
                      <a:noFill/>
                    </a:lnL>
                    <a:lnR>
                      <a:noFill/>
                    </a:lnR>
                    <a:lnT>
                      <a:noFill/>
                    </a:lnT>
                    <a:lnB>
                      <a:noFill/>
                    </a:lnB>
                    <a:noFill/>
                  </a:tcPr>
                </a:tc>
                <a:extLst>
                  <a:ext uri="{0D108BD9-81ED-4DB2-BD59-A6C34878D82A}">
                    <a16:rowId xmlns:a16="http://schemas.microsoft.com/office/drawing/2014/main" val="1664914246"/>
                  </a:ext>
                </a:extLst>
              </a:tr>
              <a:tr h="0">
                <a:tc>
                  <a:txBody>
                    <a:bodyPr/>
                    <a:lstStyle/>
                    <a:p>
                      <a:pPr>
                        <a:buNone/>
                      </a:pPr>
                      <a:r>
                        <a:rPr lang="en-IN"/>
                        <a:t>Phase 5</a:t>
                      </a:r>
                    </a:p>
                  </a:txBody>
                  <a:tcPr anchor="ctr">
                    <a:lnL>
                      <a:noFill/>
                    </a:lnL>
                    <a:lnR>
                      <a:noFill/>
                    </a:lnR>
                    <a:lnT>
                      <a:noFill/>
                    </a:lnT>
                    <a:lnB>
                      <a:noFill/>
                    </a:lnB>
                    <a:noFill/>
                  </a:tcPr>
                </a:tc>
                <a:tc>
                  <a:txBody>
                    <a:bodyPr/>
                    <a:lstStyle/>
                    <a:p>
                      <a:pPr>
                        <a:buNone/>
                      </a:pPr>
                      <a:r>
                        <a:rPr lang="en-IN"/>
                        <a:t>Testing &amp; Evaluation</a:t>
                      </a:r>
                    </a:p>
                  </a:txBody>
                  <a:tcPr anchor="ctr">
                    <a:lnL>
                      <a:noFill/>
                    </a:lnL>
                    <a:lnR>
                      <a:noFill/>
                    </a:lnR>
                    <a:lnT>
                      <a:noFill/>
                    </a:lnT>
                    <a:lnB>
                      <a:noFill/>
                    </a:lnB>
                    <a:noFill/>
                  </a:tcPr>
                </a:tc>
                <a:tc>
                  <a:txBody>
                    <a:bodyPr/>
                    <a:lstStyle/>
                    <a:p>
                      <a:pPr>
                        <a:buNone/>
                      </a:pPr>
                      <a:r>
                        <a:rPr lang="en-IN"/>
                        <a:t>2 Weeks</a:t>
                      </a:r>
                    </a:p>
                  </a:txBody>
                  <a:tcPr anchor="ctr">
                    <a:lnL>
                      <a:noFill/>
                    </a:lnL>
                    <a:lnR>
                      <a:noFill/>
                    </a:lnR>
                    <a:lnT>
                      <a:noFill/>
                    </a:lnT>
                    <a:lnB>
                      <a:noFill/>
                    </a:lnB>
                    <a:noFill/>
                  </a:tcPr>
                </a:tc>
                <a:extLst>
                  <a:ext uri="{0D108BD9-81ED-4DB2-BD59-A6C34878D82A}">
                    <a16:rowId xmlns:a16="http://schemas.microsoft.com/office/drawing/2014/main" val="3223880371"/>
                  </a:ext>
                </a:extLst>
              </a:tr>
              <a:tr h="0">
                <a:tc>
                  <a:txBody>
                    <a:bodyPr/>
                    <a:lstStyle/>
                    <a:p>
                      <a:pPr>
                        <a:buNone/>
                      </a:pPr>
                      <a:r>
                        <a:rPr lang="en-IN"/>
                        <a:t>Phase 6</a:t>
                      </a:r>
                    </a:p>
                  </a:txBody>
                  <a:tcPr anchor="ctr">
                    <a:lnL>
                      <a:noFill/>
                    </a:lnL>
                    <a:lnR>
                      <a:noFill/>
                    </a:lnR>
                    <a:lnT>
                      <a:noFill/>
                    </a:lnT>
                    <a:lnB>
                      <a:noFill/>
                    </a:lnB>
                    <a:noFill/>
                  </a:tcPr>
                </a:tc>
                <a:tc>
                  <a:txBody>
                    <a:bodyPr/>
                    <a:lstStyle/>
                    <a:p>
                      <a:pPr>
                        <a:buNone/>
                      </a:pPr>
                      <a:r>
                        <a:rPr lang="en-IN"/>
                        <a:t>Documentation &amp; Review</a:t>
                      </a:r>
                    </a:p>
                  </a:txBody>
                  <a:tcPr anchor="ctr">
                    <a:lnL>
                      <a:noFill/>
                    </a:lnL>
                    <a:lnR>
                      <a:noFill/>
                    </a:lnR>
                    <a:lnT>
                      <a:noFill/>
                    </a:lnT>
                    <a:lnB>
                      <a:noFill/>
                    </a:lnB>
                    <a:noFill/>
                  </a:tcPr>
                </a:tc>
                <a:tc>
                  <a:txBody>
                    <a:bodyPr/>
                    <a:lstStyle/>
                    <a:p>
                      <a:pPr>
                        <a:buNone/>
                      </a:pPr>
                      <a:r>
                        <a:rPr lang="en-IN" dirty="0"/>
                        <a:t>1 Week</a:t>
                      </a:r>
                    </a:p>
                  </a:txBody>
                  <a:tcPr anchor="ctr">
                    <a:lnL>
                      <a:noFill/>
                    </a:lnL>
                    <a:lnR>
                      <a:noFill/>
                    </a:lnR>
                    <a:lnT>
                      <a:noFill/>
                    </a:lnT>
                    <a:lnB>
                      <a:noFill/>
                    </a:lnB>
                    <a:noFill/>
                  </a:tcPr>
                </a:tc>
                <a:extLst>
                  <a:ext uri="{0D108BD9-81ED-4DB2-BD59-A6C34878D82A}">
                    <a16:rowId xmlns:a16="http://schemas.microsoft.com/office/drawing/2014/main" val="3513470580"/>
                  </a:ext>
                </a:extLst>
              </a:tr>
            </a:tbl>
          </a:graphicData>
        </a:graphic>
      </p:graphicFrame>
      <p:graphicFrame>
        <p:nvGraphicFramePr>
          <p:cNvPr id="3" name="Table 2">
            <a:extLst>
              <a:ext uri="{FF2B5EF4-FFF2-40B4-BE49-F238E27FC236}">
                <a16:creationId xmlns:a16="http://schemas.microsoft.com/office/drawing/2014/main" id="{3BE99540-841B-2197-4284-392701BD3288}"/>
              </a:ext>
            </a:extLst>
          </p:cNvPr>
          <p:cNvGraphicFramePr>
            <a:graphicFrameLocks noGrp="1"/>
          </p:cNvGraphicFramePr>
          <p:nvPr>
            <p:extLst>
              <p:ext uri="{D42A27DB-BD31-4B8C-83A1-F6EECF244321}">
                <p14:modId xmlns:p14="http://schemas.microsoft.com/office/powerpoint/2010/main" val="365368825"/>
              </p:ext>
            </p:extLst>
          </p:nvPr>
        </p:nvGraphicFramePr>
        <p:xfrm>
          <a:off x="323528" y="1279719"/>
          <a:ext cx="8568951" cy="5342762"/>
        </p:xfrm>
        <a:graphic>
          <a:graphicData uri="http://schemas.openxmlformats.org/drawingml/2006/table">
            <a:tbl>
              <a:tblPr/>
              <a:tblGrid>
                <a:gridCol w="2856317">
                  <a:extLst>
                    <a:ext uri="{9D8B030D-6E8A-4147-A177-3AD203B41FA5}">
                      <a16:colId xmlns:a16="http://schemas.microsoft.com/office/drawing/2014/main" val="482514444"/>
                    </a:ext>
                  </a:extLst>
                </a:gridCol>
                <a:gridCol w="2856317">
                  <a:extLst>
                    <a:ext uri="{9D8B030D-6E8A-4147-A177-3AD203B41FA5}">
                      <a16:colId xmlns:a16="http://schemas.microsoft.com/office/drawing/2014/main" val="4163184399"/>
                    </a:ext>
                  </a:extLst>
                </a:gridCol>
                <a:gridCol w="2856317">
                  <a:extLst>
                    <a:ext uri="{9D8B030D-6E8A-4147-A177-3AD203B41FA5}">
                      <a16:colId xmlns:a16="http://schemas.microsoft.com/office/drawing/2014/main" val="2009561974"/>
                    </a:ext>
                  </a:extLst>
                </a:gridCol>
              </a:tblGrid>
              <a:tr h="237840">
                <a:tc>
                  <a:txBody>
                    <a:bodyPr/>
                    <a:lstStyle/>
                    <a:p>
                      <a:pPr>
                        <a:buNone/>
                      </a:pPr>
                      <a:r>
                        <a:rPr lang="en-IN" sz="1400" dirty="0"/>
                        <a:t>Phase</a:t>
                      </a:r>
                    </a:p>
                  </a:txBody>
                  <a:tcPr marL="28645" marR="28645" marT="14323" marB="1432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400" dirty="0"/>
                        <a:t>Activity Description</a:t>
                      </a:r>
                    </a:p>
                  </a:txBody>
                  <a:tcPr marL="28645" marR="28645" marT="14323" marB="1432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400" dirty="0"/>
                        <a:t>Duration</a:t>
                      </a:r>
                    </a:p>
                  </a:txBody>
                  <a:tcPr marL="28645" marR="28645" marT="14323" marB="1432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12420649"/>
                  </a:ext>
                </a:extLst>
              </a:tr>
              <a:tr h="828258">
                <a:tc>
                  <a:txBody>
                    <a:bodyPr/>
                    <a:lstStyle/>
                    <a:p>
                      <a:pPr>
                        <a:buNone/>
                      </a:pPr>
                      <a:r>
                        <a:rPr lang="en-IN" sz="1400"/>
                        <a:t>Stage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400" dirty="0"/>
                        <a:t>Milestone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400"/>
                        <a:t>Key Deliverables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88550927"/>
                  </a:ext>
                </a:extLst>
              </a:tr>
              <a:tr h="718928">
                <a:tc>
                  <a:txBody>
                    <a:bodyPr/>
                    <a:lstStyle/>
                    <a:p>
                      <a:pPr>
                        <a:buNone/>
                      </a:pPr>
                      <a:r>
                        <a:rPr lang="en-IN" sz="1400" dirty="0"/>
                        <a:t>Stage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400"/>
                        <a:t>Concept &amp; Feasibility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400"/>
                        <a:t>Problem definition, literature review, system feasibility, requirement finalization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2615142"/>
                  </a:ext>
                </a:extLst>
              </a:tr>
              <a:tr h="718928">
                <a:tc>
                  <a:txBody>
                    <a:bodyPr/>
                    <a:lstStyle/>
                    <a:p>
                      <a:pPr>
                        <a:buNone/>
                      </a:pPr>
                      <a:r>
                        <a:rPr lang="en-IN" sz="1400"/>
                        <a:t>Stage 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400"/>
                        <a:t>System Architecture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400"/>
                        <a:t>Complete system design, data flow diagrams, hardware and software architecture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20591576"/>
                  </a:ext>
                </a:extLst>
              </a:tr>
              <a:tr h="828258">
                <a:tc>
                  <a:txBody>
                    <a:bodyPr/>
                    <a:lstStyle/>
                    <a:p>
                      <a:pPr>
                        <a:buNone/>
                      </a:pPr>
                      <a:r>
                        <a:rPr lang="en-IN" sz="1400"/>
                        <a:t>Stage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400"/>
                        <a:t>Hardware Prototype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de-DE" sz="1400"/>
                        <a:t>Smart bin prototype, sensor integration, ESP32 firmware, power management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11278458"/>
                  </a:ext>
                </a:extLst>
              </a:tr>
              <a:tr h="718928">
                <a:tc>
                  <a:txBody>
                    <a:bodyPr/>
                    <a:lstStyle/>
                    <a:p>
                      <a:pPr>
                        <a:buNone/>
                      </a:pPr>
                      <a:r>
                        <a:rPr lang="en-IN" sz="1400"/>
                        <a:t>Stage 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400"/>
                        <a:t>Core Algorithm Development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400"/>
                        <a:t>Threshold filtering, Haversine distance computation, route optimization (TSP heuristic)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12734388"/>
                  </a:ext>
                </a:extLst>
              </a:tr>
              <a:tr h="509240">
                <a:tc>
                  <a:txBody>
                    <a:bodyPr/>
                    <a:lstStyle/>
                    <a:p>
                      <a:pPr>
                        <a:buNone/>
                      </a:pPr>
                      <a:r>
                        <a:rPr lang="en-IN" sz="1400"/>
                        <a:t>Stage 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400"/>
                        <a:t>Analytics &amp; Incentive Engine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400"/>
                        <a:t>Fuel, time, carbon estimation models, eco-credit calculation logic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7229588"/>
                  </a:ext>
                </a:extLst>
              </a:tr>
              <a:tr h="718928">
                <a:tc>
                  <a:txBody>
                    <a:bodyPr/>
                    <a:lstStyle/>
                    <a:p>
                      <a:pPr>
                        <a:buNone/>
                      </a:pPr>
                      <a:r>
                        <a:rPr lang="en-IN" sz="1400"/>
                        <a:t>Stage 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400"/>
                        <a:t>Visualization &amp; Application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400" dirty="0"/>
                        <a:t>GIS-based dashboard, optimized route display, user eco-credit interface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97965474"/>
                  </a:ext>
                </a:extLst>
              </a:tr>
            </a:tbl>
          </a:graphicData>
        </a:graphic>
      </p:graphicFrame>
    </p:spTree>
    <p:extLst>
      <p:ext uri="{BB962C8B-B14F-4D97-AF65-F5344CB8AC3E}">
        <p14:creationId xmlns:p14="http://schemas.microsoft.com/office/powerpoint/2010/main" val="34495082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0" y="0"/>
            <a:ext cx="9180512" cy="6858000"/>
          </a:xfr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008" y="6309320"/>
            <a:ext cx="2411760" cy="346691"/>
          </a:xfrm>
          <a:prstGeom prst="rect">
            <a:avLst/>
          </a:prstGeom>
        </p:spPr>
      </p:pic>
      <p:sp>
        <p:nvSpPr>
          <p:cNvPr id="2" name="TextBox 1"/>
          <p:cNvSpPr txBox="1"/>
          <p:nvPr/>
        </p:nvSpPr>
        <p:spPr>
          <a:xfrm>
            <a:off x="1835696" y="2708920"/>
            <a:ext cx="5651034" cy="1200329"/>
          </a:xfrm>
          <a:prstGeom prst="rect">
            <a:avLst/>
          </a:prstGeom>
          <a:noFill/>
        </p:spPr>
        <p:txBody>
          <a:bodyPr wrap="none" rtlCol="0">
            <a:spAutoFit/>
          </a:bodyPr>
          <a:lstStyle/>
          <a:p>
            <a:pPr algn="ctr"/>
            <a:r>
              <a:rPr lang="en-US" sz="7200" dirty="0">
                <a:solidFill>
                  <a:srgbClr val="0060AA"/>
                </a:solidFill>
                <a:latin typeface="Garamond" pitchFamily="18" charset="0"/>
              </a:rPr>
              <a:t>THANK</a:t>
            </a:r>
            <a:r>
              <a:rPr lang="en-US" sz="7200" dirty="0">
                <a:latin typeface="Garamond" pitchFamily="18" charset="0"/>
              </a:rPr>
              <a:t> </a:t>
            </a:r>
            <a:r>
              <a:rPr lang="en-US" sz="7200" dirty="0">
                <a:solidFill>
                  <a:srgbClr val="E31E24"/>
                </a:solidFill>
                <a:latin typeface="Garamond" pitchFamily="18" charset="0"/>
              </a:rPr>
              <a:t>YOU</a:t>
            </a:r>
            <a:endParaRPr lang="en-IN" sz="7200" dirty="0">
              <a:latin typeface="Garamond" pitchFamily="18" charset="0"/>
            </a:endParaRPr>
          </a:p>
        </p:txBody>
      </p:sp>
    </p:spTree>
    <p:extLst>
      <p:ext uri="{BB962C8B-B14F-4D97-AF65-F5344CB8AC3E}">
        <p14:creationId xmlns:p14="http://schemas.microsoft.com/office/powerpoint/2010/main" val="3858198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54260" y="-27384"/>
            <a:ext cx="9180512" cy="6885384"/>
          </a:xfrm>
        </p:spPr>
      </p:pic>
      <p:cxnSp>
        <p:nvCxnSpPr>
          <p:cNvPr id="11" name="Straight Connector 10"/>
          <p:cNvCxnSpPr/>
          <p:nvPr/>
        </p:nvCxnSpPr>
        <p:spPr>
          <a:xfrm>
            <a:off x="1520415" y="2060848"/>
            <a:ext cx="6306546" cy="0"/>
          </a:xfrm>
          <a:prstGeom prst="line">
            <a:avLst/>
          </a:prstGeom>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70382" y="150274"/>
            <a:ext cx="6396065" cy="920873"/>
          </a:xfrm>
          <a:prstGeom prst="rect">
            <a:avLst/>
          </a:prstGeom>
        </p:spPr>
      </p:pic>
      <p:sp>
        <p:nvSpPr>
          <p:cNvPr id="13" name="TextBox 12"/>
          <p:cNvSpPr txBox="1"/>
          <p:nvPr/>
        </p:nvSpPr>
        <p:spPr>
          <a:xfrm>
            <a:off x="236440" y="2219553"/>
            <a:ext cx="8784976" cy="830997"/>
          </a:xfrm>
          <a:prstGeom prst="rect">
            <a:avLst/>
          </a:prstGeom>
          <a:noFill/>
        </p:spPr>
        <p:txBody>
          <a:bodyPr wrap="square" rtlCol="0">
            <a:spAutoFit/>
          </a:bodyPr>
          <a:lstStyle/>
          <a:p>
            <a:pPr lvl="0" algn="ctr">
              <a:buSzPct val="25000"/>
            </a:pPr>
            <a:r>
              <a:rPr lang="en-IN" sz="2400" b="1" dirty="0">
                <a:solidFill>
                  <a:srgbClr val="0070C0"/>
                </a:solidFill>
                <a:ea typeface="Cambria" panose="02040503050406030204" pitchFamily="18" charset="0"/>
                <a:cs typeface="Times New Roman" panose="02020603050405020304" pitchFamily="18" charset="0"/>
                <a:sym typeface="Arial"/>
              </a:rPr>
              <a:t>Pre-Final Year Project Synopsis</a:t>
            </a:r>
          </a:p>
          <a:p>
            <a:pPr lvl="0" algn="ctr">
              <a:buSzPct val="25000"/>
            </a:pPr>
            <a:r>
              <a:rPr lang="en-IN" sz="2400" b="1" dirty="0">
                <a:solidFill>
                  <a:srgbClr val="0070C0"/>
                </a:solidFill>
                <a:ea typeface="Cambria" panose="02040503050406030204" pitchFamily="18" charset="0"/>
                <a:cs typeface="Times New Roman" panose="02020603050405020304" pitchFamily="18" charset="0"/>
                <a:sym typeface="Arial"/>
              </a:rPr>
              <a:t>Submitted by</a:t>
            </a:r>
          </a:p>
        </p:txBody>
      </p:sp>
      <p:graphicFrame>
        <p:nvGraphicFramePr>
          <p:cNvPr id="2" name="Table 2">
            <a:extLst>
              <a:ext uri="{FF2B5EF4-FFF2-40B4-BE49-F238E27FC236}">
                <a16:creationId xmlns:a16="http://schemas.microsoft.com/office/drawing/2014/main" id="{232DFD41-0025-28B4-FE3B-A54FAEE28F42}"/>
              </a:ext>
            </a:extLst>
          </p:cNvPr>
          <p:cNvGraphicFramePr>
            <a:graphicFrameLocks noGrp="1"/>
          </p:cNvGraphicFramePr>
          <p:nvPr>
            <p:extLst>
              <p:ext uri="{D42A27DB-BD31-4B8C-83A1-F6EECF244321}">
                <p14:modId xmlns:p14="http://schemas.microsoft.com/office/powerpoint/2010/main" val="1417722562"/>
              </p:ext>
            </p:extLst>
          </p:nvPr>
        </p:nvGraphicFramePr>
        <p:xfrm>
          <a:off x="1696134" y="3086002"/>
          <a:ext cx="6096000" cy="2226198"/>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3537270469"/>
                    </a:ext>
                  </a:extLst>
                </a:gridCol>
                <a:gridCol w="3048000">
                  <a:extLst>
                    <a:ext uri="{9D8B030D-6E8A-4147-A177-3AD203B41FA5}">
                      <a16:colId xmlns:a16="http://schemas.microsoft.com/office/drawing/2014/main" val="3305024946"/>
                    </a:ext>
                  </a:extLst>
                </a:gridCol>
              </a:tblGrid>
              <a:tr h="371033">
                <a:tc>
                  <a:txBody>
                    <a:bodyPr/>
                    <a:lstStyle/>
                    <a:p>
                      <a:pPr algn="ctr"/>
                      <a:r>
                        <a:rPr lang="en-US" dirty="0"/>
                        <a:t>ROLL</a:t>
                      </a:r>
                    </a:p>
                  </a:txBody>
                  <a:tcPr/>
                </a:tc>
                <a:tc>
                  <a:txBody>
                    <a:bodyPr/>
                    <a:lstStyle/>
                    <a:p>
                      <a:pPr algn="ctr"/>
                      <a:r>
                        <a:rPr lang="en-US" dirty="0"/>
                        <a:t>NAME</a:t>
                      </a:r>
                    </a:p>
                  </a:txBody>
                  <a:tcPr/>
                </a:tc>
                <a:extLst>
                  <a:ext uri="{0D108BD9-81ED-4DB2-BD59-A6C34878D82A}">
                    <a16:rowId xmlns:a16="http://schemas.microsoft.com/office/drawing/2014/main" val="1765898331"/>
                  </a:ext>
                </a:extLst>
              </a:tr>
              <a:tr h="371033">
                <a:tc>
                  <a:txBody>
                    <a:bodyPr/>
                    <a:lstStyle/>
                    <a:p>
                      <a:r>
                        <a:rPr lang="en-US" dirty="0"/>
                        <a:t>2401730091</a:t>
                      </a:r>
                    </a:p>
                  </a:txBody>
                  <a:tcPr/>
                </a:tc>
                <a:tc>
                  <a:txBody>
                    <a:bodyPr/>
                    <a:lstStyle/>
                    <a:p>
                      <a:r>
                        <a:rPr lang="en-US" dirty="0"/>
                        <a:t>Tushar </a:t>
                      </a:r>
                    </a:p>
                  </a:txBody>
                  <a:tcPr/>
                </a:tc>
                <a:extLst>
                  <a:ext uri="{0D108BD9-81ED-4DB2-BD59-A6C34878D82A}">
                    <a16:rowId xmlns:a16="http://schemas.microsoft.com/office/drawing/2014/main" val="4176101868"/>
                  </a:ext>
                </a:extLst>
              </a:tr>
              <a:tr h="371033">
                <a:tc>
                  <a:txBody>
                    <a:bodyPr/>
                    <a:lstStyle/>
                    <a:p>
                      <a:r>
                        <a:rPr lang="en-US" dirty="0"/>
                        <a:t>2401730150</a:t>
                      </a:r>
                    </a:p>
                  </a:txBody>
                  <a:tcPr/>
                </a:tc>
                <a:tc>
                  <a:txBody>
                    <a:bodyPr/>
                    <a:lstStyle/>
                    <a:p>
                      <a:r>
                        <a:rPr lang="en-IN" sz="1800" b="0" i="0" kern="1200" dirty="0">
                          <a:solidFill>
                            <a:schemeClr val="dk1"/>
                          </a:solidFill>
                          <a:effectLst/>
                          <a:latin typeface="+mn-lt"/>
                          <a:ea typeface="+mn-ea"/>
                          <a:cs typeface="+mn-cs"/>
                        </a:rPr>
                        <a:t>Devesh Kumar</a:t>
                      </a:r>
                    </a:p>
                  </a:txBody>
                  <a:tcPr/>
                </a:tc>
                <a:extLst>
                  <a:ext uri="{0D108BD9-81ED-4DB2-BD59-A6C34878D82A}">
                    <a16:rowId xmlns:a16="http://schemas.microsoft.com/office/drawing/2014/main" val="1958206324"/>
                  </a:ext>
                </a:extLst>
              </a:tr>
              <a:tr h="371033">
                <a:tc>
                  <a:txBody>
                    <a:bodyPr/>
                    <a:lstStyle/>
                    <a:p>
                      <a:r>
                        <a:rPr lang="en-US" dirty="0"/>
                        <a:t>2401730151</a:t>
                      </a:r>
                    </a:p>
                  </a:txBody>
                  <a:tcPr>
                    <a:lnB w="12700" cap="flat" cmpd="sng" algn="ctr">
                      <a:noFill/>
                      <a:prstDash val="solid"/>
                      <a:round/>
                      <a:headEnd type="none" w="med" len="med"/>
                      <a:tailEnd type="none" w="med" len="med"/>
                    </a:lnB>
                  </a:tcPr>
                </a:tc>
                <a:tc>
                  <a:txBody>
                    <a:bodyPr/>
                    <a:lstStyle/>
                    <a:p>
                      <a:r>
                        <a:rPr lang="en-IN" sz="1800" b="0" i="0" kern="1200" dirty="0" err="1">
                          <a:solidFill>
                            <a:schemeClr val="dk1"/>
                          </a:solidFill>
                          <a:effectLst/>
                          <a:latin typeface="+mn-lt"/>
                          <a:ea typeface="+mn-ea"/>
                          <a:cs typeface="+mn-cs"/>
                        </a:rPr>
                        <a:t>Komatireddy</a:t>
                      </a:r>
                      <a:r>
                        <a:rPr lang="en-IN" sz="1800" b="0" i="0" kern="1200" dirty="0">
                          <a:solidFill>
                            <a:schemeClr val="dk1"/>
                          </a:solidFill>
                          <a:effectLst/>
                          <a:latin typeface="+mn-lt"/>
                          <a:ea typeface="+mn-ea"/>
                          <a:cs typeface="+mn-cs"/>
                        </a:rPr>
                        <a:t> Reddy</a:t>
                      </a:r>
                    </a:p>
                  </a:txBody>
                  <a:tcPr/>
                </a:tc>
                <a:extLst>
                  <a:ext uri="{0D108BD9-81ED-4DB2-BD59-A6C34878D82A}">
                    <a16:rowId xmlns:a16="http://schemas.microsoft.com/office/drawing/2014/main" val="441949598"/>
                  </a:ext>
                </a:extLst>
              </a:tr>
              <a:tr h="371033">
                <a:tc>
                  <a:txBody>
                    <a:bodyPr/>
                    <a:lstStyle/>
                    <a:p>
                      <a:r>
                        <a:rPr lang="en-IN" sz="1800" b="0" i="0" kern="1200" dirty="0">
                          <a:solidFill>
                            <a:schemeClr val="dk1"/>
                          </a:solidFill>
                          <a:effectLst/>
                          <a:latin typeface="+mn-lt"/>
                          <a:ea typeface="+mn-ea"/>
                          <a:cs typeface="+mn-cs"/>
                        </a:rPr>
                        <a:t>2401730173</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800" b="0" i="0" kern="1200" dirty="0">
                          <a:solidFill>
                            <a:schemeClr val="dk1"/>
                          </a:solidFill>
                          <a:effectLst/>
                          <a:latin typeface="+mn-lt"/>
                          <a:ea typeface="+mn-ea"/>
                          <a:cs typeface="+mn-cs"/>
                        </a:rPr>
                        <a:t>Piyush Sharma</a:t>
                      </a:r>
                    </a:p>
                  </a:txBody>
                  <a:tcPr>
                    <a:lnL w="12700" cap="flat" cmpd="sng" algn="ctr">
                      <a:noFill/>
                      <a:prstDash val="solid"/>
                      <a:round/>
                      <a:headEnd type="none" w="med" len="med"/>
                      <a:tailEnd type="none" w="med" len="med"/>
                    </a:lnL>
                  </a:tcPr>
                </a:tc>
                <a:extLst>
                  <a:ext uri="{0D108BD9-81ED-4DB2-BD59-A6C34878D82A}">
                    <a16:rowId xmlns:a16="http://schemas.microsoft.com/office/drawing/2014/main" val="3043375068"/>
                  </a:ext>
                </a:extLst>
              </a:tr>
              <a:tr h="371033">
                <a:tc>
                  <a:txBody>
                    <a:bodyPr/>
                    <a:lstStyle/>
                    <a:p>
                      <a:r>
                        <a:rPr lang="en-IN" sz="1800" b="0" i="0" kern="1200" dirty="0">
                          <a:solidFill>
                            <a:schemeClr val="dk1"/>
                          </a:solidFill>
                          <a:effectLst/>
                          <a:latin typeface="+mn-lt"/>
                          <a:ea typeface="+mn-ea"/>
                          <a:cs typeface="+mn-cs"/>
                        </a:rPr>
                        <a:t>2401730205</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800" b="0" i="0" kern="1200" dirty="0">
                          <a:solidFill>
                            <a:schemeClr val="dk1"/>
                          </a:solidFill>
                          <a:effectLst/>
                          <a:latin typeface="+mn-lt"/>
                          <a:ea typeface="+mn-ea"/>
                          <a:cs typeface="+mn-cs"/>
                        </a:rPr>
                        <a:t>Yashraj Pahuja</a:t>
                      </a:r>
                    </a:p>
                  </a:txBody>
                  <a:tcPr>
                    <a:lnL w="12700" cap="flat" cmpd="sng" algn="ctr">
                      <a:noFill/>
                      <a:prstDash val="solid"/>
                      <a:round/>
                      <a:headEnd type="none" w="med" len="med"/>
                      <a:tailEnd type="none" w="med" len="med"/>
                    </a:lnL>
                  </a:tcPr>
                </a:tc>
                <a:extLst>
                  <a:ext uri="{0D108BD9-81ED-4DB2-BD59-A6C34878D82A}">
                    <a16:rowId xmlns:a16="http://schemas.microsoft.com/office/drawing/2014/main" val="1248004002"/>
                  </a:ext>
                </a:extLst>
              </a:tr>
            </a:tbl>
          </a:graphicData>
        </a:graphic>
      </p:graphicFrame>
      <p:sp>
        <p:nvSpPr>
          <p:cNvPr id="5" name="TextBox 4">
            <a:extLst>
              <a:ext uri="{FF2B5EF4-FFF2-40B4-BE49-F238E27FC236}">
                <a16:creationId xmlns:a16="http://schemas.microsoft.com/office/drawing/2014/main" id="{3DF18845-4075-32C5-8F4A-4F40F86E837F}"/>
              </a:ext>
            </a:extLst>
          </p:cNvPr>
          <p:cNvSpPr txBox="1"/>
          <p:nvPr/>
        </p:nvSpPr>
        <p:spPr>
          <a:xfrm>
            <a:off x="2198815" y="1242000"/>
            <a:ext cx="4659282" cy="861774"/>
          </a:xfrm>
          <a:prstGeom prst="rect">
            <a:avLst/>
          </a:prstGeom>
          <a:noFill/>
        </p:spPr>
        <p:txBody>
          <a:bodyPr wrap="square">
            <a:spAutoFit/>
          </a:bodyPr>
          <a:lstStyle/>
          <a:p>
            <a:pPr algn="ctr">
              <a:buSzPct val="25000"/>
            </a:pPr>
            <a:r>
              <a:rPr lang="en-US" sz="2400" b="1" dirty="0"/>
              <a:t>Smart Waste Management System Using IOT</a:t>
            </a:r>
            <a:endParaRPr lang="en-IN" sz="2400" dirty="0"/>
          </a:p>
        </p:txBody>
      </p:sp>
      <p:sp>
        <p:nvSpPr>
          <p:cNvPr id="8" name="TextBox 7">
            <a:extLst>
              <a:ext uri="{FF2B5EF4-FFF2-40B4-BE49-F238E27FC236}">
                <a16:creationId xmlns:a16="http://schemas.microsoft.com/office/drawing/2014/main" id="{40D4C745-33B7-0116-E20F-11A7F0DFD46F}"/>
              </a:ext>
            </a:extLst>
          </p:cNvPr>
          <p:cNvSpPr txBox="1"/>
          <p:nvPr/>
        </p:nvSpPr>
        <p:spPr>
          <a:xfrm>
            <a:off x="236440" y="5733256"/>
            <a:ext cx="8584032" cy="369332"/>
          </a:xfrm>
          <a:prstGeom prst="rect">
            <a:avLst/>
          </a:prstGeom>
          <a:noFill/>
        </p:spPr>
        <p:txBody>
          <a:bodyPr wrap="square">
            <a:spAutoFit/>
          </a:bodyPr>
          <a:lstStyle/>
          <a:p>
            <a:r>
              <a:rPr lang="en-IN" b="1" dirty="0">
                <a:solidFill>
                  <a:srgbClr val="0070C0"/>
                </a:solidFill>
                <a:ea typeface="Cambria" panose="02040503050406030204" pitchFamily="18" charset="0"/>
                <a:cs typeface="Times New Roman" panose="02020603050405020304" pitchFamily="18" charset="0"/>
                <a:sym typeface="Arial"/>
              </a:rPr>
              <a:t>Faculty Mentor:  </a:t>
            </a:r>
            <a:r>
              <a:rPr lang="en-IN" dirty="0"/>
              <a:t>Dr. Meenu</a:t>
            </a:r>
            <a:r>
              <a:rPr lang="en-IN" sz="1800" b="1" dirty="0">
                <a:solidFill>
                  <a:srgbClr val="0070C0"/>
                </a:solidFill>
                <a:ea typeface="Cambria" panose="02040503050406030204" pitchFamily="18" charset="0"/>
                <a:cs typeface="Times New Roman" panose="02020603050405020304" pitchFamily="18" charset="0"/>
                <a:sym typeface="Arial"/>
              </a:rPr>
              <a:t> </a:t>
            </a:r>
          </a:p>
        </p:txBody>
      </p:sp>
    </p:spTree>
    <p:extLst>
      <p:ext uri="{BB962C8B-B14F-4D97-AF65-F5344CB8AC3E}">
        <p14:creationId xmlns:p14="http://schemas.microsoft.com/office/powerpoint/2010/main" val="41425364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 y="0"/>
            <a:ext cx="9180512" cy="6885384"/>
          </a:xfrm>
        </p:spPr>
      </p:pic>
      <p:sp>
        <p:nvSpPr>
          <p:cNvPr id="5" name="Rectangle 1"/>
          <p:cNvSpPr>
            <a:spLocks noChangeArrowheads="1"/>
          </p:cNvSpPr>
          <p:nvPr/>
        </p:nvSpPr>
        <p:spPr bwMode="auto">
          <a:xfrm>
            <a:off x="179512" y="151593"/>
            <a:ext cx="4153701"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a:buSzPct val="25000"/>
            </a:pPr>
            <a:r>
              <a:rPr lang="en-US" sz="3200" b="1" kern="100" dirty="0">
                <a:effectLst/>
                <a:latin typeface="Verdana" panose="020B0604030504040204" pitchFamily="34" charset="0"/>
                <a:ea typeface="Times New Roman" panose="02020603050405020304" pitchFamily="18" charset="0"/>
                <a:cs typeface="Times New Roman" panose="02020603050405020304" pitchFamily="18" charset="0"/>
              </a:rPr>
              <a:t>Project Overview</a:t>
            </a:r>
            <a:endParaRPr lang="en-IN" sz="3200" b="1" dirty="0">
              <a:solidFill>
                <a:srgbClr val="E31E24"/>
              </a:solidFill>
              <a:cs typeface="Times New Roman" panose="02020603050405020304" pitchFamily="18" charset="0"/>
              <a:sym typeface="Arial"/>
            </a:endParaRPr>
          </a:p>
        </p:txBody>
      </p:sp>
      <p:cxnSp>
        <p:nvCxnSpPr>
          <p:cNvPr id="7" name="Straight Connector 6"/>
          <p:cNvCxnSpPr/>
          <p:nvPr/>
        </p:nvCxnSpPr>
        <p:spPr>
          <a:xfrm>
            <a:off x="0" y="1061448"/>
            <a:ext cx="9180513" cy="0"/>
          </a:xfrm>
          <a:prstGeom prst="line">
            <a:avLst/>
          </a:prstGeom>
          <a:ln w="25400">
            <a:solidFill>
              <a:srgbClr val="0060AA"/>
            </a:solidFill>
          </a:ln>
        </p:spPr>
        <p:style>
          <a:lnRef idx="1">
            <a:schemeClr val="accent1"/>
          </a:lnRef>
          <a:fillRef idx="0">
            <a:schemeClr val="accent1"/>
          </a:fillRef>
          <a:effectRef idx="0">
            <a:schemeClr val="accent1"/>
          </a:effectRef>
          <a:fontRef idx="minor">
            <a:schemeClr val="tx1"/>
          </a:fontRef>
        </p:style>
      </p:cxnSp>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008" y="6309320"/>
            <a:ext cx="2411760" cy="346691"/>
          </a:xfrm>
          <a:prstGeom prst="rect">
            <a:avLst/>
          </a:prstGeom>
        </p:spPr>
      </p:pic>
      <p:sp>
        <p:nvSpPr>
          <p:cNvPr id="6" name="TextBox 5">
            <a:extLst>
              <a:ext uri="{FF2B5EF4-FFF2-40B4-BE49-F238E27FC236}">
                <a16:creationId xmlns:a16="http://schemas.microsoft.com/office/drawing/2014/main" id="{AE24D516-77C6-C96A-5F77-D099623448D8}"/>
              </a:ext>
            </a:extLst>
          </p:cNvPr>
          <p:cNvSpPr txBox="1"/>
          <p:nvPr/>
        </p:nvSpPr>
        <p:spPr>
          <a:xfrm>
            <a:off x="72008" y="1539361"/>
            <a:ext cx="8784976" cy="3980000"/>
          </a:xfrm>
          <a:prstGeom prst="rect">
            <a:avLst/>
          </a:prstGeom>
          <a:noFill/>
        </p:spPr>
        <p:txBody>
          <a:bodyPr wrap="square">
            <a:spAutoFit/>
          </a:bodyPr>
          <a:lstStyle/>
          <a:p>
            <a:r>
              <a:rPr lang="en-US" sz="1600" dirty="0"/>
              <a:t>Conventional waste management systems rely on fixed collection routes and manual waste segregation, resulting in inefficient operations, unnecessary fuel consumption, higher carbon emissions, and poor recycling efficiency. Garbage trucks often collect waste from partially filled bins, while mixed waste limits effective recycling.</a:t>
            </a:r>
          </a:p>
          <a:p>
            <a:endParaRPr lang="en-US" sz="1600" dirty="0"/>
          </a:p>
          <a:p>
            <a:r>
              <a:rPr lang="en-US" sz="1600" dirty="0" err="1"/>
              <a:t>EcoRoute</a:t>
            </a:r>
            <a:r>
              <a:rPr lang="en-US" sz="1600" dirty="0"/>
              <a:t> Pro is an AI and IoT based smart waste management system that addresses these challenges using real-time data and intelligent decision-making. The system uses smart bins that segregate waste at the source into biodegradable, plastic, and metal categories, measure the weight of each waste type, and reward users with eco-credits at a rate of ₹0.10 per 10 grams.</a:t>
            </a:r>
          </a:p>
          <a:p>
            <a:endParaRPr lang="en-US" sz="1600" dirty="0"/>
          </a:p>
          <a:p>
            <a:r>
              <a:rPr lang="en-US" sz="1600" dirty="0"/>
              <a:t>Sensor data from the bins is used to dynamically decide which bins require collection and to generate optimized collection routes that minimize travel distance, fuel usage, and collection time. The segregated waste is further routed to appropriate recycling and processing facilities, enabling efficient recycling and supporting a sustainable, circular waste management model for smart cities.</a:t>
            </a:r>
          </a:p>
          <a:p>
            <a:pPr marL="0" marR="0" algn="just" fontAlgn="base">
              <a:lnSpc>
                <a:spcPct val="107000"/>
              </a:lnSpc>
              <a:spcBef>
                <a:spcPts val="0"/>
              </a:spcBef>
              <a:spcAft>
                <a:spcPts val="0"/>
              </a:spcAft>
            </a:pPr>
            <a:endParaRPr lang="en-US" sz="2800" kern="100" dirty="0">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353784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986379-2626-B9C4-D72F-002D842C64B4}"/>
            </a:ext>
          </a:extLst>
        </p:cNvPr>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1BB5725-6C2F-A841-1000-D4602DBA3548}"/>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41344" y="-27384"/>
            <a:ext cx="9180512" cy="6885384"/>
          </a:xfrm>
        </p:spPr>
      </p:pic>
      <p:sp>
        <p:nvSpPr>
          <p:cNvPr id="5" name="Rectangle 1">
            <a:extLst>
              <a:ext uri="{FF2B5EF4-FFF2-40B4-BE49-F238E27FC236}">
                <a16:creationId xmlns:a16="http://schemas.microsoft.com/office/drawing/2014/main" id="{948AF4B6-1B16-BA6D-4F0C-DA844C4D6588}"/>
              </a:ext>
            </a:extLst>
          </p:cNvPr>
          <p:cNvSpPr>
            <a:spLocks noChangeArrowheads="1"/>
          </p:cNvSpPr>
          <p:nvPr/>
        </p:nvSpPr>
        <p:spPr bwMode="auto">
          <a:xfrm>
            <a:off x="179512" y="151593"/>
            <a:ext cx="4543231"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a:buSzPct val="25000"/>
            </a:pPr>
            <a:r>
              <a:rPr lang="en-US" sz="3200" b="1" kern="100" dirty="0">
                <a:latin typeface="Verdana" panose="020B0604030504040204" pitchFamily="34" charset="0"/>
                <a:ea typeface="Times New Roman" panose="02020603050405020304" pitchFamily="18" charset="0"/>
                <a:cs typeface="Times New Roman" panose="02020603050405020304" pitchFamily="18" charset="0"/>
              </a:rPr>
              <a:t>Specific Objectives</a:t>
            </a:r>
            <a:endParaRPr lang="en-IN" sz="3200" b="1" dirty="0">
              <a:solidFill>
                <a:srgbClr val="E31E24"/>
              </a:solidFill>
              <a:cs typeface="Times New Roman" panose="02020603050405020304" pitchFamily="18" charset="0"/>
              <a:sym typeface="Arial"/>
            </a:endParaRPr>
          </a:p>
        </p:txBody>
      </p:sp>
      <p:cxnSp>
        <p:nvCxnSpPr>
          <p:cNvPr id="7" name="Straight Connector 6">
            <a:extLst>
              <a:ext uri="{FF2B5EF4-FFF2-40B4-BE49-F238E27FC236}">
                <a16:creationId xmlns:a16="http://schemas.microsoft.com/office/drawing/2014/main" id="{D84DBF49-EA80-1DCE-0224-4C710A9ABC4D}"/>
              </a:ext>
            </a:extLst>
          </p:cNvPr>
          <p:cNvCxnSpPr/>
          <p:nvPr/>
        </p:nvCxnSpPr>
        <p:spPr>
          <a:xfrm>
            <a:off x="0" y="1061448"/>
            <a:ext cx="9180513" cy="0"/>
          </a:xfrm>
          <a:prstGeom prst="line">
            <a:avLst/>
          </a:prstGeom>
          <a:ln w="25400">
            <a:solidFill>
              <a:srgbClr val="0060AA"/>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102504CE-E482-3A13-E29F-E114C5C3111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008" y="6309320"/>
            <a:ext cx="2411760" cy="346691"/>
          </a:xfrm>
          <a:prstGeom prst="rect">
            <a:avLst/>
          </a:prstGeom>
        </p:spPr>
      </p:pic>
      <p:sp>
        <p:nvSpPr>
          <p:cNvPr id="6" name="TextBox 5">
            <a:extLst>
              <a:ext uri="{FF2B5EF4-FFF2-40B4-BE49-F238E27FC236}">
                <a16:creationId xmlns:a16="http://schemas.microsoft.com/office/drawing/2014/main" id="{53B988CA-72C0-B716-56EE-71919F02A551}"/>
              </a:ext>
            </a:extLst>
          </p:cNvPr>
          <p:cNvSpPr txBox="1"/>
          <p:nvPr/>
        </p:nvSpPr>
        <p:spPr>
          <a:xfrm>
            <a:off x="179512" y="1293834"/>
            <a:ext cx="8784976" cy="532903"/>
          </a:xfrm>
          <a:prstGeom prst="rect">
            <a:avLst/>
          </a:prstGeom>
          <a:noFill/>
        </p:spPr>
        <p:txBody>
          <a:bodyPr wrap="square">
            <a:spAutoFit/>
          </a:bodyPr>
          <a:lstStyle/>
          <a:p>
            <a:pPr marL="0" marR="0" algn="just" fontAlgn="base">
              <a:lnSpc>
                <a:spcPct val="107000"/>
              </a:lnSpc>
              <a:spcBef>
                <a:spcPts val="0"/>
              </a:spcBef>
              <a:spcAft>
                <a:spcPts val="0"/>
              </a:spcAft>
            </a:pPr>
            <a:endParaRPr lang="en-US" sz="2800" kern="100" dirty="0">
              <a:effectLst/>
              <a:latin typeface="+mj-lt"/>
              <a:ea typeface="Calibri" panose="020F0502020204030204" pitchFamily="34" charset="0"/>
              <a:cs typeface="Times New Roman" panose="02020603050405020304" pitchFamily="18" charset="0"/>
            </a:endParaRPr>
          </a:p>
        </p:txBody>
      </p:sp>
      <p:sp>
        <p:nvSpPr>
          <p:cNvPr id="8" name="Rectangle 2">
            <a:extLst>
              <a:ext uri="{FF2B5EF4-FFF2-40B4-BE49-F238E27FC236}">
                <a16:creationId xmlns:a16="http://schemas.microsoft.com/office/drawing/2014/main" id="{EC909607-25BD-944E-C716-2ECBCE8585F2}"/>
              </a:ext>
            </a:extLst>
          </p:cNvPr>
          <p:cNvSpPr>
            <a:spLocks noChangeArrowheads="1"/>
          </p:cNvSpPr>
          <p:nvPr/>
        </p:nvSpPr>
        <p:spPr bwMode="auto">
          <a:xfrm>
            <a:off x="72008" y="1129535"/>
            <a:ext cx="8244408" cy="50167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To design and implement IoT-enabled smart garbage bins capable of segregating waste into biodegradable, plastic, and metal categories at the source.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To accurately measure the weight and fill level of each waste category using embedded sensors for real-time monitoring.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To develop a digital eco-credit system that rewards users at a fixed rate of ₹0.10 per 10 grams for proper waste segregation and disposal.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To collect and transmit real-time sensor data from smart bins to a centralized application using wireless communication.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To identify priority bins for collection using threshold-based decision logic to prevent unnecessary truck visits.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To calculate accurate distances between bins using geospatial algorithms for realistic routing and fuel estimation.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To optimize garbage truck routes using heuristic pathfinding techniques in order to minimize travel distance, fuel consumption, and collection time.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To visualize bin status, optimized routes, and performance metrics through an interactive GIS-based dashboard.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To ensure proper routing of segregated waste to suitable recycling and processing facilities.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To reduce operational cost, environmental impact, and carbon emissions through intelligent waste management.</a:t>
            </a:r>
          </a:p>
        </p:txBody>
      </p:sp>
    </p:spTree>
    <p:extLst>
      <p:ext uri="{BB962C8B-B14F-4D97-AF65-F5344CB8AC3E}">
        <p14:creationId xmlns:p14="http://schemas.microsoft.com/office/powerpoint/2010/main" val="37390412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 y="0"/>
            <a:ext cx="9180512" cy="6885384"/>
          </a:xfrm>
        </p:spPr>
      </p:pic>
      <p:sp>
        <p:nvSpPr>
          <p:cNvPr id="5" name="Rectangle 1"/>
          <p:cNvSpPr>
            <a:spLocks noChangeArrowheads="1"/>
          </p:cNvSpPr>
          <p:nvPr/>
        </p:nvSpPr>
        <p:spPr bwMode="auto">
          <a:xfrm>
            <a:off x="179512" y="151593"/>
            <a:ext cx="4392488"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a:buSzPct val="25000"/>
            </a:pPr>
            <a:r>
              <a:rPr lang="en-US" sz="3200" b="1" kern="100" dirty="0">
                <a:effectLst/>
                <a:latin typeface="Verdana" panose="020B0604030504040204" pitchFamily="34" charset="0"/>
                <a:ea typeface="Times New Roman" panose="02020603050405020304" pitchFamily="18" charset="0"/>
                <a:cs typeface="Times New Roman" panose="02020603050405020304" pitchFamily="18" charset="0"/>
              </a:rPr>
              <a:t>Key Features</a:t>
            </a:r>
            <a:endParaRPr lang="en-IN" sz="3200" b="1" dirty="0">
              <a:solidFill>
                <a:srgbClr val="E31E24"/>
              </a:solidFill>
              <a:cs typeface="Times New Roman" panose="02020603050405020304" pitchFamily="18" charset="0"/>
              <a:sym typeface="Arial"/>
            </a:endParaRPr>
          </a:p>
        </p:txBody>
      </p:sp>
      <p:cxnSp>
        <p:nvCxnSpPr>
          <p:cNvPr id="7" name="Straight Connector 6"/>
          <p:cNvCxnSpPr/>
          <p:nvPr/>
        </p:nvCxnSpPr>
        <p:spPr>
          <a:xfrm>
            <a:off x="0" y="1061448"/>
            <a:ext cx="9180513" cy="0"/>
          </a:xfrm>
          <a:prstGeom prst="line">
            <a:avLst/>
          </a:prstGeom>
          <a:ln w="25400">
            <a:solidFill>
              <a:srgbClr val="0060AA"/>
            </a:solidFill>
          </a:ln>
        </p:spPr>
        <p:style>
          <a:lnRef idx="1">
            <a:schemeClr val="accent1"/>
          </a:lnRef>
          <a:fillRef idx="0">
            <a:schemeClr val="accent1"/>
          </a:fillRef>
          <a:effectRef idx="0">
            <a:schemeClr val="accent1"/>
          </a:effectRef>
          <a:fontRef idx="minor">
            <a:schemeClr val="tx1"/>
          </a:fontRef>
        </p:style>
      </p:cxnSp>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008" y="6309320"/>
            <a:ext cx="2411760" cy="346691"/>
          </a:xfrm>
          <a:prstGeom prst="rect">
            <a:avLst/>
          </a:prstGeom>
        </p:spPr>
      </p:pic>
      <p:sp>
        <p:nvSpPr>
          <p:cNvPr id="6" name="TextBox 5">
            <a:extLst>
              <a:ext uri="{FF2B5EF4-FFF2-40B4-BE49-F238E27FC236}">
                <a16:creationId xmlns:a16="http://schemas.microsoft.com/office/drawing/2014/main" id="{AE24D516-77C6-C96A-5F77-D099623448D8}"/>
              </a:ext>
            </a:extLst>
          </p:cNvPr>
          <p:cNvSpPr txBox="1"/>
          <p:nvPr/>
        </p:nvSpPr>
        <p:spPr>
          <a:xfrm>
            <a:off x="1439653" y="6397904"/>
            <a:ext cx="8784976" cy="372794"/>
          </a:xfrm>
          <a:prstGeom prst="rect">
            <a:avLst/>
          </a:prstGeom>
          <a:noFill/>
        </p:spPr>
        <p:txBody>
          <a:bodyPr wrap="square">
            <a:spAutoFit/>
          </a:bodyPr>
          <a:lstStyle/>
          <a:p>
            <a:pPr marL="0" marR="0" algn="just" fontAlgn="base">
              <a:lnSpc>
                <a:spcPct val="107000"/>
              </a:lnSpc>
              <a:spcBef>
                <a:spcPts val="0"/>
              </a:spcBef>
              <a:spcAft>
                <a:spcPts val="0"/>
              </a:spcAft>
            </a:pPr>
            <a:r>
              <a:rPr lang="en-US" sz="1800" kern="100" dirty="0">
                <a:solidFill>
                  <a:srgbClr val="000000"/>
                </a:solidFill>
                <a:effectLst/>
                <a:latin typeface="Verdana" panose="020B0604030504040204" pitchFamily="34" charset="0"/>
                <a:ea typeface="Times New Roman" panose="02020603050405020304" pitchFamily="18" charset="0"/>
                <a:cs typeface="Times New Roman" panose="02020603050405020304" pitchFamily="18" charset="0"/>
              </a:rPr>
              <a:t> </a:t>
            </a:r>
            <a:endParaRPr lang="en-US" sz="2800" kern="100" dirty="0">
              <a:effectLst/>
              <a:latin typeface="+mj-lt"/>
              <a:ea typeface="Calibri" panose="020F0502020204030204" pitchFamily="34" charset="0"/>
              <a:cs typeface="Times New Roman" panose="02020603050405020304" pitchFamily="18" charset="0"/>
            </a:endParaRPr>
          </a:p>
        </p:txBody>
      </p:sp>
      <p:sp>
        <p:nvSpPr>
          <p:cNvPr id="8" name="Rectangle 2">
            <a:extLst>
              <a:ext uri="{FF2B5EF4-FFF2-40B4-BE49-F238E27FC236}">
                <a16:creationId xmlns:a16="http://schemas.microsoft.com/office/drawing/2014/main" id="{0DC43E9B-E06D-6B73-02D1-A8F76F97DE30}"/>
              </a:ext>
            </a:extLst>
          </p:cNvPr>
          <p:cNvSpPr>
            <a:spLocks noChangeArrowheads="1"/>
          </p:cNvSpPr>
          <p:nvPr/>
        </p:nvSpPr>
        <p:spPr bwMode="auto">
          <a:xfrm>
            <a:off x="179512" y="1415533"/>
            <a:ext cx="8604448" cy="45397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700" b="0" i="0" u="none" strike="noStrike" cap="none" normalizeH="0" baseline="0" dirty="0">
                <a:ln>
                  <a:noFill/>
                </a:ln>
                <a:solidFill>
                  <a:schemeClr val="tx1"/>
                </a:solidFill>
                <a:effectLst/>
                <a:latin typeface="Arial" panose="020B0604020202020204" pitchFamily="34" charset="0"/>
              </a:rPr>
              <a:t>IoT-enabled smart garbage bins with automatic segregation of biodegradable, plastic, and metal waste at the source.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700" b="0" i="0" u="none" strike="noStrike" cap="none" normalizeH="0" baseline="0" dirty="0">
                <a:ln>
                  <a:noFill/>
                </a:ln>
                <a:solidFill>
                  <a:schemeClr val="tx1"/>
                </a:solidFill>
                <a:effectLst/>
                <a:latin typeface="Arial" panose="020B0604020202020204" pitchFamily="34" charset="0"/>
              </a:rPr>
              <a:t>Real-time measurement of waste weight and fill level using integrated sensors for accurate monitoring.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700" b="0" i="0" u="none" strike="noStrike" cap="none" normalizeH="0" baseline="0" dirty="0">
                <a:ln>
                  <a:noFill/>
                </a:ln>
                <a:solidFill>
                  <a:schemeClr val="tx1"/>
                </a:solidFill>
                <a:effectLst/>
                <a:latin typeface="Arial" panose="020B0604020202020204" pitchFamily="34" charset="0"/>
              </a:rPr>
              <a:t>Digital eco-credit reward system providing ₹0.10 per 10 grams of properly segregated waste to encourage citizen participation.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700" b="0" i="0" u="none" strike="noStrike" cap="none" normalizeH="0" baseline="0" dirty="0">
                <a:ln>
                  <a:noFill/>
                </a:ln>
                <a:solidFill>
                  <a:schemeClr val="tx1"/>
                </a:solidFill>
                <a:effectLst/>
                <a:latin typeface="Arial" panose="020B0604020202020204" pitchFamily="34" charset="0"/>
              </a:rPr>
              <a:t>Real-time data transmission from bins to a centralized application using wireless connectivity.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700" b="0" i="0" u="none" strike="noStrike" cap="none" normalizeH="0" baseline="0" dirty="0">
                <a:ln>
                  <a:noFill/>
                </a:ln>
                <a:solidFill>
                  <a:schemeClr val="tx1"/>
                </a:solidFill>
                <a:effectLst/>
                <a:latin typeface="Arial" panose="020B0604020202020204" pitchFamily="34" charset="0"/>
              </a:rPr>
              <a:t>Intelligent bin selection using threshold-based decision logic to avoid unnecessary garbage truck visits.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700" b="0" i="0" u="none" strike="noStrike" cap="none" normalizeH="0" baseline="0" dirty="0">
                <a:ln>
                  <a:noFill/>
                </a:ln>
                <a:solidFill>
                  <a:schemeClr val="tx1"/>
                </a:solidFill>
                <a:effectLst/>
                <a:latin typeface="Arial" panose="020B0604020202020204" pitchFamily="34" charset="0"/>
              </a:rPr>
              <a:t>Optimized garbage collection routes using geospatial distance calculations and heuristic pathfinding algorithms.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700" b="0" i="0" u="none" strike="noStrike" cap="none" normalizeH="0" baseline="0" dirty="0">
                <a:ln>
                  <a:noFill/>
                </a:ln>
                <a:solidFill>
                  <a:schemeClr val="tx1"/>
                </a:solidFill>
                <a:effectLst/>
                <a:latin typeface="Arial" panose="020B0604020202020204" pitchFamily="34" charset="0"/>
              </a:rPr>
              <a:t>GIS-based visualization of bin locations, fill levels, and collection routes through an interactive dashboard.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700" b="0" i="0" u="none" strike="noStrike" cap="none" normalizeH="0" baseline="0" dirty="0">
                <a:ln>
                  <a:noFill/>
                </a:ln>
                <a:solidFill>
                  <a:schemeClr val="tx1"/>
                </a:solidFill>
                <a:effectLst/>
                <a:latin typeface="Arial" panose="020B0604020202020204" pitchFamily="34" charset="0"/>
              </a:rPr>
              <a:t>Efficient routing of segregated waste to appropriate recycling and processing facilities.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700" b="0" i="0" u="none" strike="noStrike" cap="none" normalizeH="0" baseline="0" dirty="0">
                <a:ln>
                  <a:noFill/>
                </a:ln>
                <a:solidFill>
                  <a:schemeClr val="tx1"/>
                </a:solidFill>
                <a:effectLst/>
                <a:latin typeface="Arial" panose="020B0604020202020204" pitchFamily="34" charset="0"/>
              </a:rPr>
              <a:t>Reduction in fuel consumption, collection time, operational cost, and carbon emissions.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700" b="0" i="0" u="none" strike="noStrike" cap="none" normalizeH="0" baseline="0" dirty="0">
                <a:ln>
                  <a:noFill/>
                </a:ln>
                <a:solidFill>
                  <a:schemeClr val="tx1"/>
                </a:solidFill>
                <a:effectLst/>
                <a:latin typeface="Arial" panose="020B0604020202020204" pitchFamily="34" charset="0"/>
              </a:rPr>
              <a:t>Scalable architecture suitable for smart city and large-scale urban deployment.</a:t>
            </a:r>
          </a:p>
        </p:txBody>
      </p:sp>
    </p:spTree>
    <p:extLst>
      <p:ext uri="{BB962C8B-B14F-4D97-AF65-F5344CB8AC3E}">
        <p14:creationId xmlns:p14="http://schemas.microsoft.com/office/powerpoint/2010/main" val="957423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 y="0"/>
            <a:ext cx="9180512" cy="6885384"/>
          </a:xfrm>
        </p:spPr>
      </p:pic>
      <p:sp>
        <p:nvSpPr>
          <p:cNvPr id="5" name="Rectangle 1"/>
          <p:cNvSpPr>
            <a:spLocks noChangeArrowheads="1"/>
          </p:cNvSpPr>
          <p:nvPr/>
        </p:nvSpPr>
        <p:spPr bwMode="auto">
          <a:xfrm>
            <a:off x="179512" y="151593"/>
            <a:ext cx="611738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a:buSzPct val="25000"/>
            </a:pPr>
            <a:r>
              <a:rPr lang="en-US" sz="3200" b="1" kern="100" dirty="0">
                <a:effectLst/>
                <a:latin typeface="Verdana" panose="020B0604030504040204" pitchFamily="34" charset="0"/>
                <a:ea typeface="Times New Roman" panose="02020603050405020304" pitchFamily="18" charset="0"/>
                <a:cs typeface="Times New Roman" panose="02020603050405020304" pitchFamily="18" charset="0"/>
              </a:rPr>
              <a:t>Project </a:t>
            </a:r>
            <a:r>
              <a:rPr lang="en-US" sz="3200" b="1" kern="100" dirty="0" err="1">
                <a:effectLst/>
                <a:latin typeface="Verdana" panose="020B0604030504040204" pitchFamily="34" charset="0"/>
                <a:ea typeface="Times New Roman" panose="02020603050405020304" pitchFamily="18" charset="0"/>
                <a:cs typeface="Times New Roman" panose="02020603050405020304" pitchFamily="18" charset="0"/>
              </a:rPr>
              <a:t>Usecases</a:t>
            </a:r>
            <a:r>
              <a:rPr lang="en-US" sz="3200" b="1" kern="100" dirty="0">
                <a:effectLst/>
                <a:latin typeface="Verdana" panose="020B0604030504040204" pitchFamily="34" charset="0"/>
                <a:ea typeface="Times New Roman" panose="02020603050405020304" pitchFamily="18" charset="0"/>
                <a:cs typeface="Times New Roman" panose="02020603050405020304" pitchFamily="18" charset="0"/>
              </a:rPr>
              <a:t> &amp; Scope</a:t>
            </a:r>
            <a:endParaRPr lang="en-IN" sz="3200" b="1" dirty="0">
              <a:solidFill>
                <a:srgbClr val="E31E24"/>
              </a:solidFill>
              <a:cs typeface="Times New Roman" panose="02020603050405020304" pitchFamily="18" charset="0"/>
              <a:sym typeface="Arial"/>
            </a:endParaRPr>
          </a:p>
        </p:txBody>
      </p:sp>
      <p:cxnSp>
        <p:nvCxnSpPr>
          <p:cNvPr id="7" name="Straight Connector 6"/>
          <p:cNvCxnSpPr/>
          <p:nvPr/>
        </p:nvCxnSpPr>
        <p:spPr>
          <a:xfrm>
            <a:off x="0" y="1061448"/>
            <a:ext cx="9180513" cy="0"/>
          </a:xfrm>
          <a:prstGeom prst="line">
            <a:avLst/>
          </a:prstGeom>
          <a:ln w="25400">
            <a:solidFill>
              <a:srgbClr val="0060AA"/>
            </a:solidFill>
          </a:ln>
        </p:spPr>
        <p:style>
          <a:lnRef idx="1">
            <a:schemeClr val="accent1"/>
          </a:lnRef>
          <a:fillRef idx="0">
            <a:schemeClr val="accent1"/>
          </a:fillRef>
          <a:effectRef idx="0">
            <a:schemeClr val="accent1"/>
          </a:effectRef>
          <a:fontRef idx="minor">
            <a:schemeClr val="tx1"/>
          </a:fontRef>
        </p:style>
      </p:cxnSp>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008" y="6309320"/>
            <a:ext cx="2411760" cy="346691"/>
          </a:xfrm>
          <a:prstGeom prst="rect">
            <a:avLst/>
          </a:prstGeom>
        </p:spPr>
      </p:pic>
      <p:sp>
        <p:nvSpPr>
          <p:cNvPr id="6" name="TextBox 5">
            <a:extLst>
              <a:ext uri="{FF2B5EF4-FFF2-40B4-BE49-F238E27FC236}">
                <a16:creationId xmlns:a16="http://schemas.microsoft.com/office/drawing/2014/main" id="{AE24D516-77C6-C96A-5F77-D099623448D8}"/>
              </a:ext>
            </a:extLst>
          </p:cNvPr>
          <p:cNvSpPr txBox="1"/>
          <p:nvPr/>
        </p:nvSpPr>
        <p:spPr>
          <a:xfrm>
            <a:off x="179512" y="1293834"/>
            <a:ext cx="8784976" cy="5324535"/>
          </a:xfrm>
          <a:prstGeom prst="rect">
            <a:avLst/>
          </a:prstGeom>
          <a:noFill/>
        </p:spPr>
        <p:txBody>
          <a:bodyPr wrap="square">
            <a:spAutoFit/>
          </a:bodyPr>
          <a:lstStyle/>
          <a:p>
            <a:r>
              <a:rPr lang="en-US" kern="100" dirty="0">
                <a:solidFill>
                  <a:srgbClr val="000000"/>
                </a:solidFill>
                <a:effectLst/>
                <a:latin typeface="Verdana" panose="020B0604030504040204" pitchFamily="34" charset="0"/>
                <a:ea typeface="Times New Roman" panose="02020603050405020304" pitchFamily="18" charset="0"/>
                <a:cs typeface="Times New Roman" panose="02020603050405020304" pitchFamily="18" charset="0"/>
              </a:rPr>
              <a:t> </a:t>
            </a:r>
            <a:r>
              <a:rPr lang="en-US" b="1" dirty="0"/>
              <a:t>Use Cases</a:t>
            </a:r>
          </a:p>
          <a:p>
            <a:endParaRPr lang="en-US" dirty="0"/>
          </a:p>
          <a:p>
            <a:pPr lvl="1"/>
            <a:r>
              <a:rPr lang="en-US" sz="1600" dirty="0"/>
              <a:t>Smart garbage collection in urban residential areas using real-time bin monitoring.</a:t>
            </a:r>
          </a:p>
          <a:p>
            <a:pPr lvl="1"/>
            <a:r>
              <a:rPr lang="en-US" sz="1600" dirty="0"/>
              <a:t>Optimized routing of garbage trucks based on actual waste levels to prevent unnecessary trips.</a:t>
            </a:r>
          </a:p>
          <a:p>
            <a:pPr lvl="1"/>
            <a:r>
              <a:rPr lang="en-US" sz="1600" dirty="0"/>
              <a:t>Source-level waste segregation and weighing for improved recycling efficiency.</a:t>
            </a:r>
          </a:p>
          <a:p>
            <a:pPr lvl="1"/>
            <a:r>
              <a:rPr lang="en-US" sz="1600" dirty="0"/>
              <a:t>Citizen participation through eco-credit rewards for responsible waste disposal.</a:t>
            </a:r>
          </a:p>
          <a:p>
            <a:pPr lvl="1"/>
            <a:r>
              <a:rPr lang="en-US" sz="1600" dirty="0"/>
              <a:t>Monitoring and management of waste collection operations through a centralized dashboard.</a:t>
            </a:r>
          </a:p>
          <a:p>
            <a:pPr lvl="1"/>
            <a:r>
              <a:rPr lang="en-US" sz="1600" dirty="0"/>
              <a:t>Data-driven decision support for municipal authorities and waste management agencies.</a:t>
            </a:r>
          </a:p>
          <a:p>
            <a:pPr lvl="1"/>
            <a:endParaRPr lang="en-US" sz="1600" dirty="0"/>
          </a:p>
          <a:p>
            <a:r>
              <a:rPr lang="en-US" b="1" dirty="0"/>
              <a:t>Scope</a:t>
            </a:r>
          </a:p>
          <a:p>
            <a:endParaRPr lang="en-US" dirty="0"/>
          </a:p>
          <a:p>
            <a:pPr lvl="1"/>
            <a:r>
              <a:rPr lang="en-US" sz="1600" dirty="0"/>
              <a:t>Deployment of IoT-enabled smart bins with automatic segregation and weight measurement.</a:t>
            </a:r>
          </a:p>
          <a:p>
            <a:pPr lvl="1"/>
            <a:r>
              <a:rPr lang="en-US" sz="1600" dirty="0"/>
              <a:t>Real-time data acquisition and processing for waste monitoring and route optimization.</a:t>
            </a:r>
          </a:p>
          <a:p>
            <a:pPr lvl="1"/>
            <a:r>
              <a:rPr lang="en-US" sz="1600" dirty="0"/>
              <a:t>Integration of geospatial algorithms for accurate distance calculation and routing.</a:t>
            </a:r>
          </a:p>
          <a:p>
            <a:pPr lvl="1"/>
            <a:r>
              <a:rPr lang="en-US" sz="1600" dirty="0"/>
              <a:t>Visualization of collection routes, bin status, and performance metrics.</a:t>
            </a:r>
          </a:p>
          <a:p>
            <a:pPr lvl="1"/>
            <a:r>
              <a:rPr lang="en-US" sz="1600" dirty="0"/>
              <a:t>Support for biodegradable, plastic, and metal waste streams.</a:t>
            </a:r>
          </a:p>
          <a:p>
            <a:pPr lvl="1"/>
            <a:r>
              <a:rPr lang="en-US" sz="1600" dirty="0"/>
              <a:t>Scalable design suitable for smart cities and large urban environments.</a:t>
            </a:r>
          </a:p>
          <a:p>
            <a:pPr lvl="1"/>
            <a:r>
              <a:rPr lang="en-US" sz="1600" dirty="0"/>
              <a:t>Future scope includes machine learning-based waste prediction, mobile applications, and carbon credit integration.</a:t>
            </a:r>
          </a:p>
          <a:p>
            <a:endParaRPr lang="en-US" sz="2800" kern="100" dirty="0">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958122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 y="0"/>
            <a:ext cx="9180512" cy="6885384"/>
          </a:xfrm>
        </p:spPr>
      </p:pic>
      <p:sp>
        <p:nvSpPr>
          <p:cNvPr id="5" name="Rectangle 1"/>
          <p:cNvSpPr>
            <a:spLocks noChangeArrowheads="1"/>
          </p:cNvSpPr>
          <p:nvPr/>
        </p:nvSpPr>
        <p:spPr bwMode="auto">
          <a:xfrm>
            <a:off x="177133" y="100424"/>
            <a:ext cx="8280920" cy="1077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a:buSzPct val="25000"/>
            </a:pPr>
            <a:r>
              <a:rPr lang="en-US" sz="3200" b="1" kern="100" dirty="0">
                <a:effectLst/>
                <a:latin typeface="Verdana" panose="020B0604030504040204" pitchFamily="34" charset="0"/>
                <a:ea typeface="Times New Roman" panose="02020603050405020304" pitchFamily="18" charset="0"/>
                <a:cs typeface="Times New Roman" panose="02020603050405020304" pitchFamily="18" charset="0"/>
              </a:rPr>
              <a:t>Prototype/Project Flow diagram/Architecture</a:t>
            </a:r>
            <a:endParaRPr lang="en-IN" sz="3200" b="1" dirty="0">
              <a:solidFill>
                <a:srgbClr val="E31E24"/>
              </a:solidFill>
              <a:cs typeface="Times New Roman" panose="02020603050405020304" pitchFamily="18" charset="0"/>
              <a:sym typeface="Arial"/>
            </a:endParaRPr>
          </a:p>
        </p:txBody>
      </p:sp>
      <p:cxnSp>
        <p:nvCxnSpPr>
          <p:cNvPr id="7" name="Straight Connector 6"/>
          <p:cNvCxnSpPr/>
          <p:nvPr/>
        </p:nvCxnSpPr>
        <p:spPr>
          <a:xfrm>
            <a:off x="0" y="1061448"/>
            <a:ext cx="9180513" cy="0"/>
          </a:xfrm>
          <a:prstGeom prst="line">
            <a:avLst/>
          </a:prstGeom>
          <a:ln w="25400">
            <a:solidFill>
              <a:srgbClr val="0060AA"/>
            </a:solidFill>
          </a:ln>
        </p:spPr>
        <p:style>
          <a:lnRef idx="1">
            <a:schemeClr val="accent1"/>
          </a:lnRef>
          <a:fillRef idx="0">
            <a:schemeClr val="accent1"/>
          </a:fillRef>
          <a:effectRef idx="0">
            <a:schemeClr val="accent1"/>
          </a:effectRef>
          <a:fontRef idx="minor">
            <a:schemeClr val="tx1"/>
          </a:fontRef>
        </p:style>
      </p:cxnSp>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008" y="6309320"/>
            <a:ext cx="2411760" cy="346691"/>
          </a:xfrm>
          <a:prstGeom prst="rect">
            <a:avLst/>
          </a:prstGeom>
        </p:spPr>
      </p:pic>
      <p:sp>
        <p:nvSpPr>
          <p:cNvPr id="6" name="TextBox 5">
            <a:extLst>
              <a:ext uri="{FF2B5EF4-FFF2-40B4-BE49-F238E27FC236}">
                <a16:creationId xmlns:a16="http://schemas.microsoft.com/office/drawing/2014/main" id="{AE24D516-77C6-C96A-5F77-D099623448D8}"/>
              </a:ext>
            </a:extLst>
          </p:cNvPr>
          <p:cNvSpPr txBox="1"/>
          <p:nvPr/>
        </p:nvSpPr>
        <p:spPr>
          <a:xfrm>
            <a:off x="72008" y="1163562"/>
            <a:ext cx="8784976" cy="5440785"/>
          </a:xfrm>
          <a:prstGeom prst="rect">
            <a:avLst/>
          </a:prstGeom>
          <a:noFill/>
        </p:spPr>
        <p:txBody>
          <a:bodyPr wrap="square">
            <a:spAutoFit/>
          </a:bodyPr>
          <a:lstStyle/>
          <a:p>
            <a:r>
              <a:rPr lang="en-US" sz="1450" dirty="0"/>
              <a:t>The </a:t>
            </a:r>
            <a:r>
              <a:rPr lang="en-US" sz="1450" dirty="0" err="1"/>
              <a:t>EcoRoute</a:t>
            </a:r>
            <a:r>
              <a:rPr lang="en-US" sz="1450" dirty="0"/>
              <a:t> Pro system follows a layered architecture that integrates IoT hardware, data processing, intelligent optimization, and visualization.</a:t>
            </a:r>
          </a:p>
          <a:p>
            <a:r>
              <a:rPr lang="en-US" sz="1450" b="1" dirty="0"/>
              <a:t>1. Smart Bin Layer (Data Acquisition)</a:t>
            </a:r>
            <a:br>
              <a:rPr lang="en-US" sz="1450" dirty="0"/>
            </a:br>
            <a:r>
              <a:rPr lang="en-US" sz="1450" dirty="0"/>
              <a:t>IoT-enabled smart bins collect real-time data using sensors. Waste is segregated at the source into biodegradable, plastic, and metal compartments. Load cells measure the exact weight of each waste type, while ultrasonic sensors track fill levels. User identification is handled through QR or NFC scanning.</a:t>
            </a:r>
          </a:p>
          <a:p>
            <a:r>
              <a:rPr lang="en-US" sz="1450" b="1" dirty="0"/>
              <a:t>2. Communication Layer</a:t>
            </a:r>
            <a:br>
              <a:rPr lang="en-US" sz="1450" dirty="0"/>
            </a:br>
            <a:r>
              <a:rPr lang="en-US" sz="1450" dirty="0"/>
              <a:t>Sensor data including waste type, weight, fill level, bin location, and user ID is transmitted wirelessly from the ESP32 controller to the cloud or centralized server in structured JSON format.</a:t>
            </a:r>
          </a:p>
          <a:p>
            <a:r>
              <a:rPr lang="en-US" sz="1450" b="1" dirty="0"/>
              <a:t>3. Processing &amp; Intelligence Layer</a:t>
            </a:r>
            <a:br>
              <a:rPr lang="en-US" sz="1450" dirty="0"/>
            </a:br>
            <a:r>
              <a:rPr lang="en-US" sz="1450" dirty="0"/>
              <a:t>The backend application processes incoming data and applies decision logic to identify bins that require collection. Geospatial distance calculations are performed, followed by route optimization using heuristic algorithms to generate the most efficient collection path.</a:t>
            </a:r>
          </a:p>
          <a:p>
            <a:r>
              <a:rPr lang="en-US" sz="1450" b="1" dirty="0"/>
              <a:t>4. Analytics Layer</a:t>
            </a:r>
            <a:br>
              <a:rPr lang="en-US" sz="1450" dirty="0"/>
            </a:br>
            <a:r>
              <a:rPr lang="en-US" sz="1450" dirty="0"/>
              <a:t>The system computes operational metrics such as total distance traveled, fuel consumption, time required, and environmental impact reduction. User eco-credits are calculated based on waste type and weight.</a:t>
            </a:r>
          </a:p>
          <a:p>
            <a:r>
              <a:rPr lang="en-US" sz="1450" b="1" dirty="0"/>
              <a:t>5. Visualization &amp; Application Layer</a:t>
            </a:r>
            <a:br>
              <a:rPr lang="en-US" sz="1450" dirty="0"/>
            </a:br>
            <a:r>
              <a:rPr lang="en-US" sz="1450" dirty="0"/>
              <a:t>An interactive GIS-based dashboard displays bin status, optimized routes, performance metrics, and eco-credit summaries for users and administrators.</a:t>
            </a:r>
          </a:p>
          <a:p>
            <a:r>
              <a:rPr lang="en-US" sz="1450" b="1" dirty="0"/>
              <a:t>6. Recycling &amp; Processing Layer</a:t>
            </a:r>
            <a:br>
              <a:rPr lang="en-US" sz="1450" dirty="0"/>
            </a:br>
            <a:r>
              <a:rPr lang="en-US" sz="1450" dirty="0"/>
              <a:t>Segregated waste is routed to appropriate composting, recycling, or recovery facilities, ensuring efficient recycling and minimal environmental impact.</a:t>
            </a:r>
          </a:p>
          <a:p>
            <a:pPr algn="just" fontAlgn="base">
              <a:lnSpc>
                <a:spcPct val="107000"/>
              </a:lnSpc>
            </a:pPr>
            <a:endParaRPr lang="en-US" kern="100" dirty="0">
              <a:solidFill>
                <a:srgbClr val="000000"/>
              </a:solidFill>
              <a:latin typeface="Verdana" panose="020B060403050404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93371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F66D663-7F90-05FE-4D7B-B6CAEAB2C63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A8468E-0D42-5BD6-E378-BB301F00DDB6}"/>
              </a:ext>
            </a:extLst>
          </p:cNvPr>
          <p:cNvSpPr>
            <a:spLocks noGrp="1"/>
          </p:cNvSpPr>
          <p:nvPr>
            <p:ph type="title"/>
          </p:nvPr>
        </p:nvSpPr>
        <p:spPr>
          <a:xfrm>
            <a:off x="480060" y="5576887"/>
            <a:ext cx="8183880" cy="640081"/>
          </a:xfrm>
        </p:spPr>
        <p:txBody>
          <a:bodyPr vert="horz" lIns="91440" tIns="45720" rIns="91440" bIns="45720" rtlCol="0" anchor="ctr">
            <a:normAutofit/>
          </a:bodyPr>
          <a:lstStyle/>
          <a:p>
            <a:pPr>
              <a:lnSpc>
                <a:spcPct val="90000"/>
              </a:lnSpc>
            </a:pPr>
            <a:r>
              <a:rPr lang="en-US" sz="2800"/>
              <a:t>Before </a:t>
            </a:r>
          </a:p>
        </p:txBody>
      </p:sp>
      <p:pic>
        <p:nvPicPr>
          <p:cNvPr id="6" name="Content Placeholder 5">
            <a:extLst>
              <a:ext uri="{FF2B5EF4-FFF2-40B4-BE49-F238E27FC236}">
                <a16:creationId xmlns:a16="http://schemas.microsoft.com/office/drawing/2014/main" id="{B1DD17A2-0503-7033-05B0-52C4ACE0985C}"/>
              </a:ext>
            </a:extLst>
          </p:cNvPr>
          <p:cNvPicPr>
            <a:picLocks noGrp="1" noChangeAspect="1"/>
          </p:cNvPicPr>
          <p:nvPr>
            <p:ph idx="1"/>
          </p:nvPr>
        </p:nvPicPr>
        <p:blipFill>
          <a:blip r:embed="rId2"/>
          <a:srcRect l="4825" r="1" b="1"/>
          <a:stretch>
            <a:fillRect/>
          </a:stretch>
        </p:blipFill>
        <p:spPr>
          <a:xfrm>
            <a:off x="480060" y="640080"/>
            <a:ext cx="8183880" cy="4836795"/>
          </a:xfrm>
          <a:prstGeom prst="rect">
            <a:avLst/>
          </a:prstGeom>
          <a:ln w="19050">
            <a:solidFill>
              <a:schemeClr val="tx1"/>
            </a:solidFill>
            <a:miter lim="800000"/>
          </a:ln>
        </p:spPr>
      </p:pic>
    </p:spTree>
    <p:extLst>
      <p:ext uri="{BB962C8B-B14F-4D97-AF65-F5344CB8AC3E}">
        <p14:creationId xmlns:p14="http://schemas.microsoft.com/office/powerpoint/2010/main" val="2087843795"/>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6EE31-C685-65D8-761C-FED1169DAB21}"/>
              </a:ext>
            </a:extLst>
          </p:cNvPr>
          <p:cNvSpPr>
            <a:spLocks noGrp="1"/>
          </p:cNvSpPr>
          <p:nvPr>
            <p:ph type="title"/>
          </p:nvPr>
        </p:nvSpPr>
        <p:spPr>
          <a:xfrm>
            <a:off x="480060" y="5576887"/>
            <a:ext cx="8183880" cy="640081"/>
          </a:xfrm>
        </p:spPr>
        <p:txBody>
          <a:bodyPr vert="horz" lIns="91440" tIns="45720" rIns="91440" bIns="45720" rtlCol="0" anchor="ctr">
            <a:normAutofit/>
          </a:bodyPr>
          <a:lstStyle/>
          <a:p>
            <a:pPr>
              <a:lnSpc>
                <a:spcPct val="90000"/>
              </a:lnSpc>
            </a:pPr>
            <a:r>
              <a:rPr lang="en-US" sz="2800" dirty="0"/>
              <a:t>After </a:t>
            </a:r>
          </a:p>
        </p:txBody>
      </p:sp>
      <p:pic>
        <p:nvPicPr>
          <p:cNvPr id="7" name="Content Placeholder 6">
            <a:extLst>
              <a:ext uri="{FF2B5EF4-FFF2-40B4-BE49-F238E27FC236}">
                <a16:creationId xmlns:a16="http://schemas.microsoft.com/office/drawing/2014/main" id="{DBB6D67A-B962-7010-74BC-BA156F004234}"/>
              </a:ext>
            </a:extLst>
          </p:cNvPr>
          <p:cNvPicPr>
            <a:picLocks noGrp="1" noChangeAspect="1"/>
          </p:cNvPicPr>
          <p:nvPr>
            <p:ph idx="1"/>
          </p:nvPr>
        </p:nvPicPr>
        <p:blipFill>
          <a:blip r:embed="rId2"/>
          <a:srcRect l="5248" r="1" b="1"/>
          <a:stretch>
            <a:fillRect/>
          </a:stretch>
        </p:blipFill>
        <p:spPr>
          <a:xfrm>
            <a:off x="480060" y="640080"/>
            <a:ext cx="8183880" cy="4836795"/>
          </a:xfrm>
          <a:prstGeom prst="rect">
            <a:avLst/>
          </a:prstGeom>
          <a:ln w="19050">
            <a:solidFill>
              <a:schemeClr val="tx1"/>
            </a:solidFill>
            <a:miter lim="800000"/>
          </a:ln>
        </p:spPr>
      </p:pic>
    </p:spTree>
    <p:extLst>
      <p:ext uri="{BB962C8B-B14F-4D97-AF65-F5344CB8AC3E}">
        <p14:creationId xmlns:p14="http://schemas.microsoft.com/office/powerpoint/2010/main" val="2225643088"/>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6644</TotalTime>
  <Words>1916</Words>
  <Application>Microsoft Office PowerPoint</Application>
  <PresentationFormat>On-screen Show (4:3)</PresentationFormat>
  <Paragraphs>211</Paragraphs>
  <Slides>16</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Cambria</vt:lpstr>
      <vt:lpstr>Garamond</vt:lpstr>
      <vt:lpstr>Times New Roman</vt:lpstr>
      <vt:lpstr>Verdana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Before </vt:lpstr>
      <vt:lpstr>After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WEBDEV</dc:creator>
  <cp:lastModifiedBy>TUSHAR 2401730091</cp:lastModifiedBy>
  <cp:revision>310</cp:revision>
  <cp:lastPrinted>2022-09-05T08:43:44Z</cp:lastPrinted>
  <dcterms:created xsi:type="dcterms:W3CDTF">2020-01-16T09:05:56Z</dcterms:created>
  <dcterms:modified xsi:type="dcterms:W3CDTF">2026-02-04T17:48:01Z</dcterms:modified>
</cp:coreProperties>
</file>